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2"/>
  </p:notesMasterIdLst>
  <p:handoutMasterIdLst>
    <p:handoutMasterId r:id="rId73"/>
  </p:handoutMasterIdLst>
  <p:sldIdLst>
    <p:sldId id="256" r:id="rId2"/>
    <p:sldId id="325" r:id="rId3"/>
    <p:sldId id="257" r:id="rId4"/>
    <p:sldId id="258" r:id="rId5"/>
    <p:sldId id="259" r:id="rId6"/>
    <p:sldId id="260" r:id="rId7"/>
    <p:sldId id="261" r:id="rId8"/>
    <p:sldId id="262" r:id="rId9"/>
    <p:sldId id="263" r:id="rId10"/>
    <p:sldId id="269" r:id="rId11"/>
    <p:sldId id="270" r:id="rId12"/>
    <p:sldId id="271" r:id="rId13"/>
    <p:sldId id="272" r:id="rId14"/>
    <p:sldId id="273" r:id="rId15"/>
    <p:sldId id="275" r:id="rId16"/>
    <p:sldId id="311" r:id="rId17"/>
    <p:sldId id="312" r:id="rId18"/>
    <p:sldId id="332" r:id="rId19"/>
    <p:sldId id="276" r:id="rId20"/>
    <p:sldId id="280" r:id="rId21"/>
    <p:sldId id="281" r:id="rId22"/>
    <p:sldId id="318" r:id="rId23"/>
    <p:sldId id="277" r:id="rId24"/>
    <p:sldId id="279" r:id="rId25"/>
    <p:sldId id="319" r:id="rId26"/>
    <p:sldId id="330" r:id="rId27"/>
    <p:sldId id="283" r:id="rId28"/>
    <p:sldId id="284" r:id="rId29"/>
    <p:sldId id="285" r:id="rId30"/>
    <p:sldId id="320" r:id="rId31"/>
    <p:sldId id="286" r:id="rId32"/>
    <p:sldId id="287" r:id="rId33"/>
    <p:sldId id="321" r:id="rId34"/>
    <p:sldId id="288" r:id="rId35"/>
    <p:sldId id="333" r:id="rId36"/>
    <p:sldId id="335" r:id="rId37"/>
    <p:sldId id="334" r:id="rId38"/>
    <p:sldId id="326" r:id="rId39"/>
    <p:sldId id="322" r:id="rId40"/>
    <p:sldId id="314" r:id="rId41"/>
    <p:sldId id="315" r:id="rId42"/>
    <p:sldId id="336" r:id="rId43"/>
    <p:sldId id="316" r:id="rId44"/>
    <p:sldId id="337" r:id="rId45"/>
    <p:sldId id="338" r:id="rId46"/>
    <p:sldId id="289" r:id="rId47"/>
    <p:sldId id="308" r:id="rId48"/>
    <p:sldId id="291" r:id="rId49"/>
    <p:sldId id="292" r:id="rId50"/>
    <p:sldId id="293" r:id="rId51"/>
    <p:sldId id="290" r:id="rId52"/>
    <p:sldId id="302" r:id="rId53"/>
    <p:sldId id="303" r:id="rId54"/>
    <p:sldId id="304" r:id="rId55"/>
    <p:sldId id="305" r:id="rId56"/>
    <p:sldId id="339" r:id="rId57"/>
    <p:sldId id="341" r:id="rId58"/>
    <p:sldId id="343" r:id="rId59"/>
    <p:sldId id="344" r:id="rId60"/>
    <p:sldId id="346" r:id="rId61"/>
    <p:sldId id="349" r:id="rId62"/>
    <p:sldId id="350" r:id="rId63"/>
    <p:sldId id="352" r:id="rId64"/>
    <p:sldId id="354" r:id="rId65"/>
    <p:sldId id="356" r:id="rId66"/>
    <p:sldId id="355" r:id="rId67"/>
    <p:sldId id="357" r:id="rId68"/>
    <p:sldId id="329" r:id="rId69"/>
    <p:sldId id="307" r:id="rId70"/>
    <p:sldId id="331" r:id="rId71"/>
  </p:sldIdLst>
  <p:sldSz cx="9144000" cy="6858000" type="screen4x3"/>
  <p:notesSz cx="7315200" cy="96012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110" d="100"/>
          <a:sy n="110" d="100"/>
        </p:scale>
        <p:origin x="1680" y="108"/>
      </p:cViewPr>
      <p:guideLst>
        <p:guide orient="horz" pos="2160"/>
        <p:guide pos="2880"/>
      </p:guideLst>
    </p:cSldViewPr>
  </p:slideViewPr>
  <p:notesTextViewPr>
    <p:cViewPr>
      <p:scale>
        <a:sx n="3" d="2"/>
        <a:sy n="3" d="2"/>
      </p:scale>
      <p:origin x="0" y="0"/>
    </p:cViewPr>
  </p:notesTextViewPr>
  <p:sorterViewPr>
    <p:cViewPr>
      <p:scale>
        <a:sx n="75" d="100"/>
        <a:sy n="75" d="100"/>
      </p:scale>
      <p:origin x="0" y="2076"/>
    </p:cViewPr>
  </p:sorterViewPr>
  <p:notesViewPr>
    <p:cSldViewPr>
      <p:cViewPr>
        <p:scale>
          <a:sx n="75" d="100"/>
          <a:sy n="75" d="100"/>
        </p:scale>
        <p:origin x="2322" y="-13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325120" y="8801100"/>
            <a:ext cx="5527040" cy="480060"/>
          </a:xfrm>
          <a:prstGeom prst="rect">
            <a:avLst/>
          </a:prstGeom>
        </p:spPr>
        <p:txBody>
          <a:bodyPr vert="horz" lIns="96661" tIns="48331" rIns="96661" bIns="48331" rtlCol="0" anchor="b"/>
          <a:lstStyle>
            <a:lvl1pPr algn="l">
              <a:defRPr sz="1300"/>
            </a:lvl1pPr>
          </a:lstStyle>
          <a:p>
            <a:pPr lvl="0" fontAlgn="base">
              <a:spcBef>
                <a:spcPct val="0"/>
              </a:spcBef>
              <a:spcAft>
                <a:spcPct val="0"/>
              </a:spcAft>
              <a:tabLst>
                <a:tab pos="2743200" algn="ctr"/>
                <a:tab pos="5486400" algn="r"/>
              </a:tabLst>
            </a:pPr>
            <a:r>
              <a:rPr lang="en-US" sz="1100" dirty="0">
                <a:latin typeface="Arial" pitchFamily="34" charset="0"/>
                <a:ea typeface="Times New Roman" pitchFamily="18" charset="0"/>
                <a:cs typeface="Arial" pitchFamily="34" charset="0"/>
              </a:rPr>
              <a:t>WCWPDS </a:t>
            </a:r>
            <a:r>
              <a:rPr lang="en-US" sz="1100" b="1" dirty="0">
                <a:latin typeface="Arial" pitchFamily="34" charset="0"/>
                <a:ea typeface="Times New Roman" pitchFamily="18" charset="0"/>
                <a:cs typeface="Arial" pitchFamily="34" charset="0"/>
              </a:rPr>
              <a:t>• </a:t>
            </a:r>
            <a:r>
              <a:rPr lang="en-US" sz="1100" dirty="0">
                <a:latin typeface="Arial" pitchFamily="34" charset="0"/>
                <a:ea typeface="Times New Roman" pitchFamily="18" charset="0"/>
                <a:cs typeface="Arial" pitchFamily="34" charset="0"/>
              </a:rPr>
              <a:t>University of Wisconsin - Madison</a:t>
            </a:r>
          </a:p>
          <a:p>
            <a:r>
              <a:rPr lang="en-US" sz="1100" dirty="0"/>
              <a:t>Impact of Suicide on Youth and Families: The Ones We Miss  </a:t>
            </a:r>
            <a:r>
              <a:rPr lang="en-US" sz="1100" b="1" dirty="0"/>
              <a:t>• </a:t>
            </a:r>
            <a:r>
              <a:rPr lang="en-US" sz="1100" dirty="0"/>
              <a:t>Revised: January 2016</a:t>
            </a:r>
          </a:p>
          <a:p>
            <a:r>
              <a:rPr lang="en-US" sz="1100" dirty="0"/>
              <a:t>May be reproduced with permission from original source for training purposes.</a:t>
            </a:r>
          </a:p>
        </p:txBody>
      </p:sp>
      <p:sp>
        <p:nvSpPr>
          <p:cNvPr id="5" name="Slide Number Placeholder 4"/>
          <p:cNvSpPr>
            <a:spLocks noGrp="1"/>
          </p:cNvSpPr>
          <p:nvPr>
            <p:ph type="sldNum" sz="quarter" idx="3"/>
          </p:nvPr>
        </p:nvSpPr>
        <p:spPr>
          <a:xfrm>
            <a:off x="6502401" y="8881110"/>
            <a:ext cx="485987" cy="398384"/>
          </a:xfrm>
          <a:prstGeom prst="rect">
            <a:avLst/>
          </a:prstGeom>
        </p:spPr>
        <p:txBody>
          <a:bodyPr vert="horz" lIns="96661" tIns="48331" rIns="96661" bIns="48331" rtlCol="0" anchor="b"/>
          <a:lstStyle>
            <a:lvl1pPr algn="r">
              <a:defRPr sz="1300"/>
            </a:lvl1pPr>
          </a:lstStyle>
          <a:p>
            <a:fld id="{BA658BBD-CAC7-47D8-B459-052B0D4729AB}" type="slidenum">
              <a:rPr lang="en-US" smtClean="0"/>
              <a:pPr/>
              <a:t>‹#›</a:t>
            </a:fld>
            <a:endParaRPr lang="en-US" dirty="0"/>
          </a:p>
        </p:txBody>
      </p:sp>
    </p:spTree>
    <p:extLst>
      <p:ext uri="{BB962C8B-B14F-4D97-AF65-F5344CB8AC3E}">
        <p14:creationId xmlns:p14="http://schemas.microsoft.com/office/powerpoint/2010/main" val="1131269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9529ED8-19C9-4A78-A8A0-7840F6DE38A4}" type="datetimeFigureOut">
              <a:rPr lang="en-US" smtClean="0"/>
              <a:pPr/>
              <a:t>9/30/2016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DA7F785-5F04-4280-BE89-D512D6E32B05}" type="slidenum">
              <a:rPr lang="en-US" smtClean="0"/>
              <a:pPr/>
              <a:t>‹#›</a:t>
            </a:fld>
            <a:endParaRPr lang="en-US" dirty="0"/>
          </a:p>
        </p:txBody>
      </p:sp>
    </p:spTree>
    <p:extLst>
      <p:ext uri="{BB962C8B-B14F-4D97-AF65-F5344CB8AC3E}">
        <p14:creationId xmlns:p14="http://schemas.microsoft.com/office/powerpoint/2010/main" val="48186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7F785-5F04-4280-BE89-D512D6E32B05}" type="slidenum">
              <a:rPr lang="en-US" smtClean="0"/>
              <a:pPr/>
              <a:t>1</a:t>
            </a:fld>
            <a:endParaRPr lang="en-US" dirty="0"/>
          </a:p>
        </p:txBody>
      </p:sp>
    </p:spTree>
    <p:extLst>
      <p:ext uri="{BB962C8B-B14F-4D97-AF65-F5344CB8AC3E}">
        <p14:creationId xmlns:p14="http://schemas.microsoft.com/office/powerpoint/2010/main" val="325247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A7F785-5F04-4280-BE89-D512D6E32B05}" type="slidenum">
              <a:rPr lang="en-US" smtClean="0"/>
              <a:pPr/>
              <a:t>2</a:t>
            </a:fld>
            <a:endParaRPr lang="en-US" dirty="0"/>
          </a:p>
        </p:txBody>
      </p:sp>
    </p:spTree>
    <p:extLst>
      <p:ext uri="{BB962C8B-B14F-4D97-AF65-F5344CB8AC3E}">
        <p14:creationId xmlns:p14="http://schemas.microsoft.com/office/powerpoint/2010/main" val="113160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7F785-5F04-4280-BE89-D512D6E32B05}" type="slidenum">
              <a:rPr lang="en-US" smtClean="0"/>
              <a:pPr/>
              <a:t>3</a:t>
            </a:fld>
            <a:endParaRPr lang="en-US" dirty="0"/>
          </a:p>
        </p:txBody>
      </p:sp>
    </p:spTree>
    <p:extLst>
      <p:ext uri="{BB962C8B-B14F-4D97-AF65-F5344CB8AC3E}">
        <p14:creationId xmlns:p14="http://schemas.microsoft.com/office/powerpoint/2010/main" val="118439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7F785-5F04-4280-BE89-D512D6E32B05}" type="slidenum">
              <a:rPr lang="en-US" smtClean="0"/>
              <a:pPr/>
              <a:t>5</a:t>
            </a:fld>
            <a:endParaRPr lang="en-US" dirty="0"/>
          </a:p>
        </p:txBody>
      </p:sp>
    </p:spTree>
    <p:extLst>
      <p:ext uri="{BB962C8B-B14F-4D97-AF65-F5344CB8AC3E}">
        <p14:creationId xmlns:p14="http://schemas.microsoft.com/office/powerpoint/2010/main" val="1932929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print"/>
          <a:srcRect l="11898" t="5556" r="9775" b="10000"/>
          <a:stretch>
            <a:fillRect/>
          </a:stretch>
        </p:blipFill>
        <p:spPr>
          <a:xfrm>
            <a:off x="3124200" y="152400"/>
            <a:ext cx="6019800" cy="57912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1E0248-5B96-4812-B0E3-B0972F557A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61E0248-5B96-4812-B0E3-B0972F557A8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61E0248-5B96-4812-B0E3-B0972F557A8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urplebackground.jpg"/>
          <p:cNvPicPr>
            <a:picLocks noChangeAspect="1"/>
          </p:cNvPicPr>
          <p:nvPr/>
        </p:nvPicPr>
        <p:blipFill>
          <a:blip r:embed="rId2" cstate="print"/>
          <a:srcRect l="13140" r="29148" b="30420"/>
          <a:stretch>
            <a:fillRect/>
          </a:stretch>
        </p:blipFill>
        <p:spPr>
          <a:xfrm>
            <a:off x="4038600" y="1921176"/>
            <a:ext cx="5105400" cy="4936824"/>
          </a:xfrm>
          <a:prstGeom prst="rect">
            <a:avLst/>
          </a:prstGeom>
        </p:spPr>
      </p:pic>
      <p:sp>
        <p:nvSpPr>
          <p:cNvPr id="2" name="Title 1"/>
          <p:cNvSpPr>
            <a:spLocks noGrp="1"/>
          </p:cNvSpPr>
          <p:nvPr>
            <p:ph type="title"/>
          </p:nvPr>
        </p:nvSpPr>
        <p:spPr>
          <a:xfrm>
            <a:off x="1447800" y="274638"/>
            <a:ext cx="72390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SzPct val="10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7" name="Picture 6" descr="purple.png"/>
          <p:cNvPicPr>
            <a:picLocks noChangeAspect="1"/>
          </p:cNvPicPr>
          <p:nvPr/>
        </p:nvPicPr>
        <p:blipFill>
          <a:blip r:embed="rId3" cstate="print">
            <a:lum contrast="40000"/>
          </a:blip>
          <a:stretch>
            <a:fillRect/>
          </a:stretch>
        </p:blipFill>
        <p:spPr>
          <a:xfrm>
            <a:off x="249349" y="388800"/>
            <a:ext cx="1122251" cy="982800"/>
          </a:xfrm>
          <a:prstGeom prst="rect">
            <a:avLst/>
          </a:prstGeom>
        </p:spPr>
      </p:pic>
      <p:sp>
        <p:nvSpPr>
          <p:cNvPr id="9"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defRPr/>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WCWPDS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Madison</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January 2016</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0" name="Picture 9" descr="backgroundwhite.jpg"/>
          <p:cNvPicPr>
            <a:picLocks noChangeAspect="1"/>
          </p:cNvPicPr>
          <p:nvPr/>
        </p:nvPicPr>
        <p:blipFill>
          <a:blip r:embed="rId2" cstate="print"/>
          <a:srcRect r="25118" b="17347"/>
          <a:stretch>
            <a:fillRect/>
          </a:stretch>
        </p:blipFill>
        <p:spPr>
          <a:xfrm>
            <a:off x="4600575" y="2138082"/>
            <a:ext cx="4543425" cy="4719918"/>
          </a:xfrm>
          <a:prstGeom prst="rect">
            <a:avLst/>
          </a:prstGeom>
        </p:spPr>
      </p:pic>
      <p:sp>
        <p:nvSpPr>
          <p:cNvPr id="2" name="Title 1"/>
          <p:cNvSpPr>
            <a:spLocks noGrp="1"/>
          </p:cNvSpPr>
          <p:nvPr>
            <p:ph type="title"/>
          </p:nvPr>
        </p:nvSpPr>
        <p:spPr>
          <a:xfrm>
            <a:off x="1447800" y="274638"/>
            <a:ext cx="72390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9" name="Picture 8" descr="white.jpg"/>
          <p:cNvPicPr>
            <a:picLocks noChangeAspect="1"/>
          </p:cNvPicPr>
          <p:nvPr/>
        </p:nvPicPr>
        <p:blipFill>
          <a:blip r:embed="rId3" cstate="print"/>
          <a:stretch>
            <a:fillRect/>
          </a:stretch>
        </p:blipFill>
        <p:spPr>
          <a:xfrm>
            <a:off x="246888" y="393192"/>
            <a:ext cx="1119645" cy="987552"/>
          </a:xfrm>
          <a:prstGeom prst="rect">
            <a:avLst/>
          </a:prstGeom>
        </p:spPr>
      </p:pic>
      <p:sp>
        <p:nvSpPr>
          <p:cNvPr id="11"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WCWPDS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Madison</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January 2016</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descr="backgroundgreen.jpg"/>
          <p:cNvPicPr>
            <a:picLocks noChangeAspect="1"/>
          </p:cNvPicPr>
          <p:nvPr/>
        </p:nvPicPr>
        <p:blipFill>
          <a:blip r:embed="rId2" cstate="print"/>
          <a:srcRect l="14444" r="26836" b="28968"/>
          <a:stretch>
            <a:fillRect/>
          </a:stretch>
        </p:blipFill>
        <p:spPr>
          <a:xfrm>
            <a:off x="4041648" y="1920240"/>
            <a:ext cx="5102352" cy="4937760"/>
          </a:xfrm>
          <a:prstGeom prst="rect">
            <a:avLst/>
          </a:prstGeom>
        </p:spPr>
      </p:pic>
      <p:sp>
        <p:nvSpPr>
          <p:cNvPr id="2" name="Title 1"/>
          <p:cNvSpPr>
            <a:spLocks noGrp="1"/>
          </p:cNvSpPr>
          <p:nvPr>
            <p:ph type="title"/>
          </p:nvPr>
        </p:nvSpPr>
        <p:spPr>
          <a:xfrm>
            <a:off x="1444752" y="274638"/>
            <a:ext cx="7242048"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7" name="Picture 6" descr="green.png"/>
          <p:cNvPicPr>
            <a:picLocks noChangeAspect="1"/>
          </p:cNvPicPr>
          <p:nvPr/>
        </p:nvPicPr>
        <p:blipFill>
          <a:blip r:embed="rId3" cstate="print">
            <a:lum contrast="40000"/>
          </a:blip>
          <a:stretch>
            <a:fillRect/>
          </a:stretch>
        </p:blipFill>
        <p:spPr>
          <a:xfrm>
            <a:off x="246888" y="393192"/>
            <a:ext cx="1127677" cy="987552"/>
          </a:xfrm>
          <a:prstGeom prst="rect">
            <a:avLst/>
          </a:prstGeom>
        </p:spPr>
      </p:pic>
      <p:sp>
        <p:nvSpPr>
          <p:cNvPr id="9"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defRPr/>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WCWPDS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Madison</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January 2016</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13" name="Group 12"/>
          <p:cNvGrpSpPr/>
          <p:nvPr userDrawn="1"/>
        </p:nvGrpSpPr>
        <p:grpSpPr>
          <a:xfrm>
            <a:off x="4117848" y="1752600"/>
            <a:ext cx="5102352" cy="5105400"/>
            <a:chOff x="4117848" y="1752600"/>
            <a:chExt cx="5102352" cy="5105400"/>
          </a:xfrm>
        </p:grpSpPr>
        <p:pic>
          <p:nvPicPr>
            <p:cNvPr id="10" name="Picture 9" descr="backgroundblue.jpg"/>
            <p:cNvPicPr>
              <a:picLocks noChangeAspect="1"/>
            </p:cNvPicPr>
            <p:nvPr userDrawn="1"/>
          </p:nvPicPr>
          <p:blipFill>
            <a:blip r:embed="rId2" cstate="print">
              <a:clrChange>
                <a:clrFrom>
                  <a:srgbClr val="FFFFFF"/>
                </a:clrFrom>
                <a:clrTo>
                  <a:srgbClr val="FFFFFF">
                    <a:alpha val="0"/>
                  </a:srgbClr>
                </a:clrTo>
              </a:clrChange>
            </a:blip>
            <a:srcRect l="15812" r="30013" b="30303"/>
            <a:stretch>
              <a:fillRect/>
            </a:stretch>
          </p:blipFill>
          <p:spPr>
            <a:xfrm>
              <a:off x="4346448" y="1752600"/>
              <a:ext cx="4797552" cy="4937760"/>
            </a:xfrm>
            <a:prstGeom prst="rect">
              <a:avLst/>
            </a:prstGeom>
          </p:spPr>
        </p:pic>
        <p:pic>
          <p:nvPicPr>
            <p:cNvPr id="11" name="Picture 10" descr="backgroundred.jpg"/>
            <p:cNvPicPr>
              <a:picLocks noChangeAspect="1"/>
            </p:cNvPicPr>
            <p:nvPr/>
          </p:nvPicPr>
          <p:blipFill>
            <a:blip r:embed="rId3" cstate="print">
              <a:clrChange>
                <a:clrFrom>
                  <a:srgbClr val="FFFFFF"/>
                </a:clrFrom>
                <a:clrTo>
                  <a:srgbClr val="FFFFFF">
                    <a:alpha val="0"/>
                  </a:srgbClr>
                </a:clrTo>
              </a:clrChange>
            </a:blip>
            <a:srcRect l="15812" r="27674" b="39021"/>
            <a:stretch>
              <a:fillRect/>
            </a:stretch>
          </p:blipFill>
          <p:spPr>
            <a:xfrm>
              <a:off x="4117848" y="2453640"/>
              <a:ext cx="5102352" cy="4404360"/>
            </a:xfrm>
            <a:prstGeom prst="rect">
              <a:avLst/>
            </a:prstGeom>
          </p:spPr>
        </p:pic>
      </p:grpSp>
      <p:sp>
        <p:nvSpPr>
          <p:cNvPr id="2" name="Title 1"/>
          <p:cNvSpPr>
            <a:spLocks noGrp="1"/>
          </p:cNvSpPr>
          <p:nvPr>
            <p:ph type="title"/>
          </p:nvPr>
        </p:nvSpPr>
        <p:spPr>
          <a:xfrm>
            <a:off x="1444752" y="274638"/>
            <a:ext cx="7242048"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7" name="Picture 6" descr="red.png"/>
          <p:cNvPicPr>
            <a:picLocks noChangeAspect="1"/>
          </p:cNvPicPr>
          <p:nvPr/>
        </p:nvPicPr>
        <p:blipFill>
          <a:blip r:embed="rId4" cstate="print">
            <a:lum contrast="40000"/>
          </a:blip>
          <a:stretch>
            <a:fillRect/>
          </a:stretch>
        </p:blipFill>
        <p:spPr>
          <a:xfrm>
            <a:off x="152400" y="393192"/>
            <a:ext cx="1127677" cy="987552"/>
          </a:xfrm>
          <a:prstGeom prst="rect">
            <a:avLst/>
          </a:prstGeom>
        </p:spPr>
      </p:pic>
      <p:pic>
        <p:nvPicPr>
          <p:cNvPr id="9" name="Picture 8" descr="blue.png"/>
          <p:cNvPicPr>
            <a:picLocks noChangeAspect="1"/>
          </p:cNvPicPr>
          <p:nvPr userDrawn="1"/>
        </p:nvPicPr>
        <p:blipFill>
          <a:blip r:embed="rId5" cstate="print">
            <a:lum contrast="40000"/>
          </a:blip>
          <a:stretch>
            <a:fillRect/>
          </a:stretch>
        </p:blipFill>
        <p:spPr>
          <a:xfrm>
            <a:off x="381000" y="307848"/>
            <a:ext cx="1127677" cy="987552"/>
          </a:xfrm>
          <a:prstGeom prst="rect">
            <a:avLst/>
          </a:prstGeom>
        </p:spPr>
      </p:pic>
      <p:sp>
        <p:nvSpPr>
          <p:cNvPr id="12"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WCWPDS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Madison</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January 2016</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backgroundblue.jpg"/>
          <p:cNvPicPr>
            <a:picLocks noChangeAspect="1"/>
          </p:cNvPicPr>
          <p:nvPr/>
        </p:nvPicPr>
        <p:blipFill>
          <a:blip r:embed="rId2" cstate="print"/>
          <a:srcRect l="15812" r="26571" b="30303"/>
          <a:stretch>
            <a:fillRect/>
          </a:stretch>
        </p:blipFill>
        <p:spPr>
          <a:xfrm>
            <a:off x="4041648" y="1920240"/>
            <a:ext cx="5102352" cy="4937760"/>
          </a:xfrm>
          <a:prstGeom prst="rect">
            <a:avLst/>
          </a:prstGeom>
        </p:spPr>
      </p:pic>
      <p:sp>
        <p:nvSpPr>
          <p:cNvPr id="2" name="Title 1"/>
          <p:cNvSpPr>
            <a:spLocks noGrp="1"/>
          </p:cNvSpPr>
          <p:nvPr>
            <p:ph type="title"/>
          </p:nvPr>
        </p:nvSpPr>
        <p:spPr>
          <a:xfrm>
            <a:off x="1444752" y="274638"/>
            <a:ext cx="7242048"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7" name="Picture 6" descr="blue.png"/>
          <p:cNvPicPr>
            <a:picLocks noChangeAspect="1"/>
          </p:cNvPicPr>
          <p:nvPr/>
        </p:nvPicPr>
        <p:blipFill>
          <a:blip r:embed="rId3" cstate="print">
            <a:lum contrast="40000"/>
          </a:blip>
          <a:stretch>
            <a:fillRect/>
          </a:stretch>
        </p:blipFill>
        <p:spPr>
          <a:xfrm>
            <a:off x="246888" y="393192"/>
            <a:ext cx="1127677" cy="987552"/>
          </a:xfrm>
          <a:prstGeom prst="rect">
            <a:avLst/>
          </a:prstGeom>
        </p:spPr>
      </p:pic>
      <p:sp>
        <p:nvSpPr>
          <p:cNvPr id="9"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NEW Partnership for Children and Families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Green Bay</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October 2015</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backgroundorange.jpg"/>
          <p:cNvPicPr>
            <a:picLocks noChangeAspect="1"/>
          </p:cNvPicPr>
          <p:nvPr/>
        </p:nvPicPr>
        <p:blipFill>
          <a:blip r:embed="rId2" cstate="print"/>
          <a:srcRect l="14444" r="27112" b="29302"/>
          <a:stretch>
            <a:fillRect/>
          </a:stretch>
        </p:blipFill>
        <p:spPr>
          <a:xfrm>
            <a:off x="4041648" y="1920240"/>
            <a:ext cx="5102352" cy="4937760"/>
          </a:xfrm>
          <a:prstGeom prst="rect">
            <a:avLst/>
          </a:prstGeom>
        </p:spPr>
      </p:pic>
      <p:sp>
        <p:nvSpPr>
          <p:cNvPr id="2" name="Title 1"/>
          <p:cNvSpPr>
            <a:spLocks noGrp="1"/>
          </p:cNvSpPr>
          <p:nvPr>
            <p:ph type="title"/>
          </p:nvPr>
        </p:nvSpPr>
        <p:spPr>
          <a:xfrm>
            <a:off x="1444752" y="274638"/>
            <a:ext cx="7242048"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7" name="Picture 6" descr="orange.png"/>
          <p:cNvPicPr>
            <a:picLocks noChangeAspect="1"/>
          </p:cNvPicPr>
          <p:nvPr/>
        </p:nvPicPr>
        <p:blipFill>
          <a:blip r:embed="rId3" cstate="print">
            <a:lum contrast="40000"/>
          </a:blip>
          <a:stretch>
            <a:fillRect/>
          </a:stretch>
        </p:blipFill>
        <p:spPr>
          <a:xfrm>
            <a:off x="246888" y="310896"/>
            <a:ext cx="1127677" cy="987552"/>
          </a:xfrm>
          <a:prstGeom prst="rect">
            <a:avLst/>
          </a:prstGeom>
        </p:spPr>
      </p:pic>
      <p:sp>
        <p:nvSpPr>
          <p:cNvPr id="9"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defRPr/>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WCWPDS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Madison</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January 2016</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descr="backgroundbrown.jpg"/>
          <p:cNvPicPr>
            <a:picLocks noChangeAspect="1"/>
          </p:cNvPicPr>
          <p:nvPr/>
        </p:nvPicPr>
        <p:blipFill>
          <a:blip r:embed="rId2" cstate="print"/>
          <a:srcRect l="15812" r="26571" b="30303"/>
          <a:stretch>
            <a:fillRect/>
          </a:stretch>
        </p:blipFill>
        <p:spPr>
          <a:xfrm>
            <a:off x="4041648" y="1920240"/>
            <a:ext cx="5102352" cy="4937760"/>
          </a:xfrm>
          <a:prstGeom prst="rect">
            <a:avLst/>
          </a:prstGeom>
        </p:spPr>
      </p:pic>
      <p:sp>
        <p:nvSpPr>
          <p:cNvPr id="2" name="Title 1"/>
          <p:cNvSpPr>
            <a:spLocks noGrp="1"/>
          </p:cNvSpPr>
          <p:nvPr>
            <p:ph type="title"/>
          </p:nvPr>
        </p:nvSpPr>
        <p:spPr>
          <a:xfrm>
            <a:off x="1444752" y="274638"/>
            <a:ext cx="7242048"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7" name="Picture 6" descr="brown.png"/>
          <p:cNvPicPr>
            <a:picLocks noChangeAspect="1"/>
          </p:cNvPicPr>
          <p:nvPr/>
        </p:nvPicPr>
        <p:blipFill>
          <a:blip r:embed="rId3" cstate="print">
            <a:lum contrast="40000"/>
          </a:blip>
          <a:stretch>
            <a:fillRect/>
          </a:stretch>
        </p:blipFill>
        <p:spPr>
          <a:xfrm>
            <a:off x="246888" y="393192"/>
            <a:ext cx="1127677" cy="987552"/>
          </a:xfrm>
          <a:prstGeom prst="rect">
            <a:avLst/>
          </a:prstGeom>
        </p:spPr>
      </p:pic>
      <p:sp>
        <p:nvSpPr>
          <p:cNvPr id="9"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NEW Partnership for Children and Families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Green Bay</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October 2015</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4" name="Picture 13" descr="background.jpg"/>
          <p:cNvPicPr>
            <a:picLocks noChangeAspect="1"/>
          </p:cNvPicPr>
          <p:nvPr userDrawn="1"/>
        </p:nvPicPr>
        <p:blipFill>
          <a:blip r:embed="rId2" cstate="print"/>
          <a:srcRect l="11898" t="5556" r="36237" b="39880"/>
          <a:stretch>
            <a:fillRect/>
          </a:stretch>
        </p:blipFill>
        <p:spPr>
          <a:xfrm>
            <a:off x="5410200" y="3352800"/>
            <a:ext cx="3733800" cy="3505200"/>
          </a:xfrm>
          <a:prstGeom prst="rect">
            <a:avLst/>
          </a:prstGeom>
        </p:spPr>
      </p:pic>
      <p:sp>
        <p:nvSpPr>
          <p:cNvPr id="2" name="Title 1"/>
          <p:cNvSpPr>
            <a:spLocks noGrp="1"/>
          </p:cNvSpPr>
          <p:nvPr>
            <p:ph type="title"/>
          </p:nvPr>
        </p:nvSpPr>
        <p:spPr>
          <a:xfrm>
            <a:off x="1444752" y="274638"/>
            <a:ext cx="7242048"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1E0248-5B96-4812-B0E3-B0972F557A82}" type="slidenum">
              <a:rPr lang="en-US" smtClean="0"/>
              <a:pPr/>
              <a:t>‹#›</a:t>
            </a:fld>
            <a:endParaRPr lang="en-US" dirty="0"/>
          </a:p>
        </p:txBody>
      </p:sp>
      <p:pic>
        <p:nvPicPr>
          <p:cNvPr id="15" name="Picture 14" descr="group.png"/>
          <p:cNvPicPr>
            <a:picLocks noChangeAspect="1"/>
          </p:cNvPicPr>
          <p:nvPr userDrawn="1"/>
        </p:nvPicPr>
        <p:blipFill>
          <a:blip r:embed="rId3" cstate="print"/>
          <a:stretch>
            <a:fillRect/>
          </a:stretch>
        </p:blipFill>
        <p:spPr>
          <a:xfrm>
            <a:off x="246888" y="393192"/>
            <a:ext cx="949310" cy="987552"/>
          </a:xfrm>
          <a:prstGeom prst="rect">
            <a:avLst/>
          </a:prstGeom>
        </p:spPr>
      </p:pic>
      <p:sp>
        <p:nvSpPr>
          <p:cNvPr id="16" name="Rectangle 1"/>
          <p:cNvSpPr>
            <a:spLocks noChangeArrowheads="1"/>
          </p:cNvSpPr>
          <p:nvPr userDrawn="1"/>
        </p:nvSpPr>
        <p:spPr bwMode="auto">
          <a:xfrm>
            <a:off x="381000" y="6227058"/>
            <a:ext cx="5943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WCWPDS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University of Wisconsin - Madison</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Impact of Suicide on Youth and Families: The Ones We Miss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Revised: January 2016</a:t>
            </a:r>
            <a:endParaRPr kumimoji="0" lang="en-US" sz="1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May be reproduced with permission from original source for training purposes.</a:t>
            </a:r>
            <a:endParaRPr kumimoji="0" lang="en-US" sz="1000" b="0" i="0" u="none" strike="noStrike" cap="none" normalizeH="0" baseline="0" dirty="0">
              <a:ln>
                <a:noFill/>
              </a:ln>
              <a:solidFill>
                <a:schemeClr val="tx1"/>
              </a:solidFill>
              <a:effectLst/>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E0248-5B96-4812-B0E3-B0972F557A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 id="2147483672" r:id="rId13"/>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ted.com/talks/kevin_breel_confessions_of_a_depressed_comic"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nfb.ca/film/richard_cardina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feature=player_embedded&amp;v=TdkNn3Ei-Lg"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ed.com/talks/shane_koyczan_to_this_day_for_the_bullied_and_beautiful.html" TargetMode="Externa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8" Type="http://schemas.openxmlformats.org/officeDocument/2006/relationships/hyperlink" Target="http://www.spanusa.org/" TargetMode="External"/><Relationship Id="rId3" Type="http://schemas.openxmlformats.org/officeDocument/2006/relationships/hyperlink" Target="http://www.sprc.org/" TargetMode="External"/><Relationship Id="rId7" Type="http://schemas.openxmlformats.org/officeDocument/2006/relationships/hyperlink" Target="http://www.suicidepreventionlifeline.org/" TargetMode="External"/><Relationship Id="rId2" Type="http://schemas.openxmlformats.org/officeDocument/2006/relationships/hyperlink" Target="http://www.afsp.org/" TargetMode="External"/><Relationship Id="rId1" Type="http://schemas.openxmlformats.org/officeDocument/2006/relationships/slideLayout" Target="../slideLayouts/slideLayout9.xml"/><Relationship Id="rId6" Type="http://schemas.openxmlformats.org/officeDocument/2006/relationships/hyperlink" Target="http://www.suicidology.org/" TargetMode="External"/><Relationship Id="rId5" Type="http://schemas.openxmlformats.org/officeDocument/2006/relationships/hyperlink" Target="http://www.hopes-wi.org/" TargetMode="External"/><Relationship Id="rId4" Type="http://schemas.openxmlformats.org/officeDocument/2006/relationships/hyperlink" Target="http://www.mhawisconsin.org/" TargetMode="External"/><Relationship Id="rId9" Type="http://schemas.openxmlformats.org/officeDocument/2006/relationships/hyperlink" Target="http://www.nimh.nih.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The Impact of Suicide on Youth and Families</a:t>
            </a:r>
          </a:p>
        </p:txBody>
      </p:sp>
      <p:sp>
        <p:nvSpPr>
          <p:cNvPr id="3" name="Subtitle 2"/>
          <p:cNvSpPr>
            <a:spLocks noGrp="1"/>
          </p:cNvSpPr>
          <p:nvPr>
            <p:ph type="subTitle" idx="1"/>
          </p:nvPr>
        </p:nvSpPr>
        <p:spPr/>
        <p:txBody>
          <a:bodyPr>
            <a:normAutofit/>
          </a:bodyPr>
          <a:lstStyle/>
          <a:p>
            <a:r>
              <a:rPr lang="en-US" sz="4400" i="1" dirty="0"/>
              <a:t>The Ones We Miss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Data</a:t>
            </a:r>
          </a:p>
        </p:txBody>
      </p:sp>
      <p:sp>
        <p:nvSpPr>
          <p:cNvPr id="3" name="Content Placeholder 2"/>
          <p:cNvSpPr>
            <a:spLocks noGrp="1"/>
          </p:cNvSpPr>
          <p:nvPr>
            <p:ph idx="1"/>
          </p:nvPr>
        </p:nvSpPr>
        <p:spPr/>
        <p:txBody>
          <a:bodyPr>
            <a:normAutofit fontScale="77500" lnSpcReduction="20000"/>
          </a:bodyPr>
          <a:lstStyle/>
          <a:p>
            <a:r>
              <a:rPr lang="en-US" dirty="0"/>
              <a:t>Firearms and strangulation (in even numbers) accounted for over 80% of youth suicides (2007-2011)</a:t>
            </a:r>
          </a:p>
          <a:p>
            <a:r>
              <a:rPr lang="en-US" dirty="0"/>
              <a:t>6% of Wisconsin high school students report an attempted suicide in 2013</a:t>
            </a:r>
          </a:p>
          <a:p>
            <a:r>
              <a:rPr lang="en-US" dirty="0"/>
              <a:t>13.2% of Wisconsin high school students report seriously considering suicide and 12.1% had a plan based upon a 2013 survey of high school students</a:t>
            </a:r>
          </a:p>
          <a:p>
            <a:r>
              <a:rPr lang="en-US" dirty="0"/>
              <a:t>24.6% of Wisconsin high school students reported feeling sad or hopeless almost every day for two weeks based upon a 2013 survey of high school students</a:t>
            </a:r>
          </a:p>
          <a:p>
            <a:endParaRPr lang="en-US" dirty="0"/>
          </a:p>
          <a:p>
            <a:pPr marL="0" indent="0" algn="ctr">
              <a:buNone/>
            </a:pPr>
            <a:r>
              <a:rPr lang="en-US" b="1" dirty="0"/>
              <a:t>Rates of attempts, mortality, and self-reported risk among youth is unacceptably high</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we missing?</a:t>
            </a:r>
          </a:p>
        </p:txBody>
      </p:sp>
      <p:sp>
        <p:nvSpPr>
          <p:cNvPr id="3" name="Content Placeholder 2"/>
          <p:cNvSpPr>
            <a:spLocks noGrp="1"/>
          </p:cNvSpPr>
          <p:nvPr>
            <p:ph idx="1"/>
          </p:nvPr>
        </p:nvSpPr>
        <p:spPr>
          <a:xfrm>
            <a:off x="838200" y="1600200"/>
            <a:ext cx="7848600" cy="4525963"/>
          </a:xfrm>
        </p:spPr>
        <p:txBody>
          <a:bodyPr>
            <a:normAutofit/>
          </a:bodyPr>
          <a:lstStyle/>
          <a:p>
            <a:pPr marL="0" indent="0">
              <a:buNone/>
            </a:pPr>
            <a:r>
              <a:rPr lang="en-US" sz="3500" dirty="0"/>
              <a:t>Male deaths outnumber female deaths</a:t>
            </a:r>
          </a:p>
          <a:p>
            <a:pPr lvl="1">
              <a:buFont typeface="Arial" panose="020B0604020202020204" pitchFamily="34" charset="0"/>
              <a:buChar char="•"/>
            </a:pPr>
            <a:r>
              <a:rPr lang="en-US" sz="3000" dirty="0"/>
              <a:t>use more lethal methods</a:t>
            </a:r>
          </a:p>
          <a:p>
            <a:pPr lvl="1">
              <a:buFont typeface="Arial" panose="020B0604020202020204" pitchFamily="34" charset="0"/>
              <a:buChar char="•"/>
            </a:pPr>
            <a:r>
              <a:rPr lang="en-US" sz="3000" dirty="0"/>
              <a:t>are not hospitalized</a:t>
            </a:r>
          </a:p>
          <a:p>
            <a:endParaRPr lang="en-US" dirty="0"/>
          </a:p>
          <a:p>
            <a:pPr marL="0" indent="0">
              <a:buNone/>
            </a:pPr>
            <a:r>
              <a:rPr lang="en-US" dirty="0"/>
              <a:t>What </a:t>
            </a:r>
            <a:r>
              <a:rPr lang="en-US" i="1" dirty="0"/>
              <a:t>else</a:t>
            </a:r>
            <a:r>
              <a:rPr lang="en-US" dirty="0"/>
              <a:t> do we know about male adolescents? </a:t>
            </a:r>
          </a:p>
          <a:p>
            <a:pPr marL="0" indent="0">
              <a:buNone/>
            </a:pPr>
            <a:endParaRPr lang="en-US" i="1"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Risk Factors, Warning Signs and Protective Factors</a:t>
            </a:r>
          </a:p>
        </p:txBody>
      </p:sp>
      <p:sp>
        <p:nvSpPr>
          <p:cNvPr id="3" name="Content Placeholder 2"/>
          <p:cNvSpPr>
            <a:spLocks noGrp="1"/>
          </p:cNvSpPr>
          <p:nvPr>
            <p:ph idx="1"/>
          </p:nvPr>
        </p:nvSpPr>
        <p:spPr>
          <a:xfrm>
            <a:off x="685800" y="1600200"/>
            <a:ext cx="8001000" cy="4525963"/>
          </a:xfrm>
        </p:spPr>
        <p:txBody>
          <a:bodyPr>
            <a:normAutofit fontScale="70000" lnSpcReduction="20000"/>
          </a:bodyPr>
          <a:lstStyle/>
          <a:p>
            <a:pPr algn="ctr">
              <a:buNone/>
            </a:pPr>
            <a:r>
              <a:rPr lang="en-US" sz="4400" u="sng" dirty="0"/>
              <a:t>Small group discussion:</a:t>
            </a:r>
          </a:p>
          <a:p>
            <a:pPr algn="ctr">
              <a:buNone/>
            </a:pPr>
            <a:endParaRPr lang="en-US" sz="4400" u="sng" dirty="0"/>
          </a:p>
          <a:p>
            <a:pPr algn="ctr">
              <a:buNone/>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do you already know about:</a:t>
            </a:r>
          </a:p>
          <a:p>
            <a:pPr algn="ctr">
              <a:buNone/>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Risk factors? </a:t>
            </a:r>
          </a:p>
          <a:p>
            <a:pPr algn="ctr">
              <a:buNone/>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Warning signs?</a:t>
            </a:r>
          </a:p>
          <a:p>
            <a:pPr algn="ctr">
              <a:buNone/>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Protective factors?</a:t>
            </a:r>
          </a:p>
          <a:p>
            <a:pPr>
              <a:buNone/>
            </a:pPr>
            <a:endParaRPr lang="en-US" dirty="0"/>
          </a:p>
          <a:p>
            <a:pPr>
              <a:buNone/>
            </a:pPr>
            <a:endParaRPr lang="en-US" dirty="0"/>
          </a:p>
          <a:p>
            <a:pPr algn="ctr">
              <a:buNone/>
            </a:pPr>
            <a:r>
              <a:rPr lang="en-US" sz="3600" dirty="0"/>
              <a:t>List on flip chart and post on wall when finished</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Suicidal Behaviors</a:t>
            </a:r>
          </a:p>
        </p:txBody>
      </p:sp>
      <p:sp>
        <p:nvSpPr>
          <p:cNvPr id="3" name="Content Placeholder 2"/>
          <p:cNvSpPr>
            <a:spLocks noGrp="1"/>
          </p:cNvSpPr>
          <p:nvPr>
            <p:ph idx="1"/>
          </p:nvPr>
        </p:nvSpPr>
        <p:spPr>
          <a:xfrm>
            <a:off x="1600200" y="1341437"/>
            <a:ext cx="7086600" cy="4525963"/>
          </a:xfrm>
        </p:spPr>
        <p:txBody>
          <a:bodyPr/>
          <a:lstStyle/>
          <a:p>
            <a:pPr marL="514350" indent="-514350">
              <a:buFont typeface="+mj-lt"/>
              <a:buAutoNum type="arabicPeriod"/>
            </a:pPr>
            <a:r>
              <a:rPr lang="en-US" dirty="0"/>
              <a:t>Suicide</a:t>
            </a:r>
          </a:p>
          <a:p>
            <a:pPr marL="514350" indent="-514350">
              <a:buFont typeface="+mj-lt"/>
              <a:buAutoNum type="arabicPeriod"/>
            </a:pPr>
            <a:endParaRPr lang="en-US" dirty="0"/>
          </a:p>
          <a:p>
            <a:pPr marL="514350" indent="-514350">
              <a:buFont typeface="+mj-lt"/>
              <a:buAutoNum type="arabicPeriod"/>
            </a:pPr>
            <a:r>
              <a:rPr lang="en-US" dirty="0"/>
              <a:t>Suicide Attempt</a:t>
            </a:r>
          </a:p>
          <a:p>
            <a:pPr marL="514350" indent="-514350">
              <a:buFont typeface="+mj-lt"/>
              <a:buAutoNum type="arabicPeriod"/>
            </a:pPr>
            <a:endParaRPr lang="en-US" dirty="0"/>
          </a:p>
          <a:p>
            <a:pPr marL="514350" indent="-514350">
              <a:buFont typeface="+mj-lt"/>
              <a:buAutoNum type="arabicPeriod"/>
            </a:pPr>
            <a:r>
              <a:rPr lang="en-US" dirty="0"/>
              <a:t>Suicide Ideation</a:t>
            </a:r>
          </a:p>
          <a:p>
            <a:pPr marL="514350" indent="-514350">
              <a:buFont typeface="+mj-lt"/>
              <a:buAutoNum type="arabicPeriod"/>
            </a:pPr>
            <a:endParaRPr lang="en-US" dirty="0"/>
          </a:p>
          <a:p>
            <a:pPr marL="514350" indent="-514350">
              <a:buFont typeface="+mj-lt"/>
              <a:buAutoNum type="arabicPeriod"/>
            </a:pPr>
            <a:r>
              <a:rPr lang="en-US" dirty="0"/>
              <a:t>Suicide Plans</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 we miss…..</a:t>
            </a:r>
          </a:p>
        </p:txBody>
      </p:sp>
      <p:sp>
        <p:nvSpPr>
          <p:cNvPr id="3" name="Content Placeholder 2"/>
          <p:cNvSpPr>
            <a:spLocks noGrp="1"/>
          </p:cNvSpPr>
          <p:nvPr>
            <p:ph idx="1"/>
          </p:nvPr>
        </p:nvSpPr>
        <p:spPr/>
        <p:txBody>
          <a:bodyPr>
            <a:normAutofit fontScale="92500" lnSpcReduction="10000"/>
          </a:bodyPr>
          <a:lstStyle/>
          <a:p>
            <a:r>
              <a:rPr lang="en-US" dirty="0"/>
              <a:t>34% disclosed their intent to die by suicide to at least one person</a:t>
            </a:r>
          </a:p>
          <a:p>
            <a:r>
              <a:rPr lang="en-US" dirty="0"/>
              <a:t>66% did not</a:t>
            </a:r>
          </a:p>
          <a:p>
            <a:r>
              <a:rPr lang="en-US" dirty="0"/>
              <a:t>73% who died DID NOT mention intent or ideation during last contact with a professional</a:t>
            </a:r>
          </a:p>
          <a:p>
            <a:r>
              <a:rPr lang="en-US" dirty="0"/>
              <a:t>Those who did, mentioned intent/ideation to:</a:t>
            </a:r>
          </a:p>
          <a:p>
            <a:pPr defTabSz="1143000">
              <a:buNone/>
            </a:pPr>
            <a:r>
              <a:rPr lang="en-US" dirty="0"/>
              <a:t>		60% spouses</a:t>
            </a:r>
          </a:p>
          <a:p>
            <a:pPr defTabSz="1143000">
              <a:buNone/>
            </a:pPr>
            <a:r>
              <a:rPr lang="en-US" dirty="0"/>
              <a:t>		50% relatives</a:t>
            </a:r>
          </a:p>
          <a:p>
            <a:pPr defTabSz="1143000">
              <a:buNone/>
            </a:pPr>
            <a:r>
              <a:rPr lang="en-US" dirty="0"/>
              <a:t>		18% caregivers </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Self-Injurious Behavior (SIB)</a:t>
            </a:r>
          </a:p>
        </p:txBody>
      </p:sp>
      <p:sp>
        <p:nvSpPr>
          <p:cNvPr id="3" name="Content Placeholder 2"/>
          <p:cNvSpPr>
            <a:spLocks noGrp="1"/>
          </p:cNvSpPr>
          <p:nvPr>
            <p:ph idx="1"/>
          </p:nvPr>
        </p:nvSpPr>
        <p:spPr>
          <a:xfrm>
            <a:off x="762000" y="1600200"/>
            <a:ext cx="7924800" cy="4525963"/>
          </a:xfrm>
        </p:spPr>
        <p:txBody>
          <a:bodyPr>
            <a:normAutofit/>
          </a:bodyPr>
          <a:lstStyle/>
          <a:p>
            <a:pPr marL="1203325" lvl="1" indent="-571500">
              <a:buFont typeface="Arial" pitchFamily="34" charset="0"/>
              <a:buChar char="•"/>
            </a:pPr>
            <a:r>
              <a:rPr lang="en-US" sz="4000" dirty="0"/>
              <a:t>Severe</a:t>
            </a:r>
          </a:p>
          <a:p>
            <a:pPr marL="1203325" lvl="1" indent="-571500">
              <a:buFont typeface="Arial" pitchFamily="34" charset="0"/>
              <a:buChar char="•"/>
            </a:pPr>
            <a:r>
              <a:rPr lang="en-US" sz="4000" dirty="0"/>
              <a:t>Stereotype</a:t>
            </a:r>
          </a:p>
          <a:p>
            <a:pPr marL="1203325" lvl="1" indent="-571500">
              <a:buFont typeface="Arial" pitchFamily="34" charset="0"/>
              <a:buChar char="•"/>
            </a:pPr>
            <a:r>
              <a:rPr lang="en-US" sz="4000" dirty="0"/>
              <a:t>Socially Acceptable/ Emblematic</a:t>
            </a:r>
          </a:p>
          <a:p>
            <a:pPr marL="1203325" lvl="1" indent="-571500">
              <a:buFont typeface="Arial" pitchFamily="34" charset="0"/>
              <a:buChar char="•"/>
            </a:pPr>
            <a:r>
              <a:rPr lang="en-US" sz="4000" dirty="0"/>
              <a:t>Superficial/Moderate</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a:t>
            </a:r>
          </a:p>
        </p:txBody>
      </p:sp>
      <p:sp>
        <p:nvSpPr>
          <p:cNvPr id="3" name="Content Placeholder 2"/>
          <p:cNvSpPr>
            <a:spLocks noGrp="1"/>
          </p:cNvSpPr>
          <p:nvPr>
            <p:ph idx="1"/>
          </p:nvPr>
        </p:nvSpPr>
        <p:spPr>
          <a:xfrm>
            <a:off x="990600" y="1447800"/>
            <a:ext cx="7696200" cy="4525963"/>
          </a:xfrm>
        </p:spPr>
        <p:txBody>
          <a:bodyPr/>
          <a:lstStyle/>
          <a:p>
            <a:r>
              <a:rPr lang="en-US" dirty="0"/>
              <a:t>Attempt suicide much younger than previously thought</a:t>
            </a:r>
          </a:p>
          <a:p>
            <a:r>
              <a:rPr lang="en-US" dirty="0"/>
              <a:t>Hanging is the most common method</a:t>
            </a:r>
          </a:p>
          <a:p>
            <a:r>
              <a:rPr lang="en-US" dirty="0"/>
              <a:t>Don’t often express suicidal intent or show signs of depression</a:t>
            </a:r>
          </a:p>
          <a:p>
            <a:r>
              <a:rPr lang="en-US" dirty="0"/>
              <a:t>Have conflicts with parents</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Children</a:t>
            </a:r>
          </a:p>
        </p:txBody>
      </p:sp>
      <p:sp>
        <p:nvSpPr>
          <p:cNvPr id="3" name="Content Placeholder 2"/>
          <p:cNvSpPr>
            <a:spLocks noGrp="1"/>
          </p:cNvSpPr>
          <p:nvPr>
            <p:ph idx="1"/>
          </p:nvPr>
        </p:nvSpPr>
        <p:spPr>
          <a:xfrm>
            <a:off x="1143000" y="1143000"/>
            <a:ext cx="7543800" cy="5105400"/>
          </a:xfrm>
        </p:spPr>
        <p:txBody>
          <a:bodyPr>
            <a:normAutofit fontScale="85000" lnSpcReduction="20000"/>
          </a:bodyPr>
          <a:lstStyle/>
          <a:p>
            <a:pPr marL="0" indent="0">
              <a:buNone/>
            </a:pPr>
            <a:r>
              <a:rPr lang="en-US" sz="3800" b="1" u="sng" dirty="0"/>
              <a:t>Risk Factors:</a:t>
            </a:r>
          </a:p>
          <a:p>
            <a:pPr lvl="1">
              <a:buFont typeface="Arial" panose="020B0604020202020204" pitchFamily="34" charset="0"/>
              <a:buChar char="•"/>
            </a:pPr>
            <a:r>
              <a:rPr lang="en-US" dirty="0"/>
              <a:t>Past attempts/threats</a:t>
            </a:r>
          </a:p>
          <a:p>
            <a:pPr lvl="1">
              <a:buFont typeface="Arial" panose="020B0604020202020204" pitchFamily="34" charset="0"/>
              <a:buChar char="•"/>
            </a:pPr>
            <a:r>
              <a:rPr lang="en-US" dirty="0"/>
              <a:t>Past violent aggressive behavior</a:t>
            </a:r>
          </a:p>
          <a:p>
            <a:pPr lvl="1">
              <a:buFont typeface="Arial" panose="020B0604020202020204" pitchFamily="34" charset="0"/>
              <a:buChar char="•"/>
            </a:pPr>
            <a:r>
              <a:rPr lang="en-US" dirty="0"/>
              <a:t>Cognitive immaturity/impulsivity</a:t>
            </a:r>
          </a:p>
          <a:p>
            <a:pPr lvl="1">
              <a:buFont typeface="Arial" panose="020B0604020202020204" pitchFamily="34" charset="0"/>
              <a:buChar char="•"/>
            </a:pPr>
            <a:r>
              <a:rPr lang="en-US" dirty="0"/>
              <a:t>Little to no supervision  </a:t>
            </a:r>
          </a:p>
          <a:p>
            <a:pPr lvl="1">
              <a:buFont typeface="Arial" panose="020B0604020202020204" pitchFamily="34" charset="0"/>
              <a:buChar char="•"/>
            </a:pPr>
            <a:r>
              <a:rPr lang="en-US" dirty="0"/>
              <a:t>Bringing weapons to school</a:t>
            </a:r>
          </a:p>
          <a:p>
            <a:pPr lvl="1">
              <a:buFont typeface="Arial" panose="020B0604020202020204" pitchFamily="34" charset="0"/>
              <a:buChar char="•"/>
            </a:pPr>
            <a:r>
              <a:rPr lang="en-US" dirty="0"/>
              <a:t>Recent experience of humiliation/shame</a:t>
            </a:r>
          </a:p>
          <a:p>
            <a:pPr lvl="1">
              <a:buFont typeface="Arial" panose="020B0604020202020204" pitchFamily="34" charset="0"/>
              <a:buChar char="•"/>
            </a:pPr>
            <a:r>
              <a:rPr lang="en-US" dirty="0"/>
              <a:t>Bullying</a:t>
            </a:r>
          </a:p>
          <a:p>
            <a:pPr lvl="1">
              <a:buFont typeface="Arial" panose="020B0604020202020204" pitchFamily="34" charset="0"/>
              <a:buChar char="•"/>
            </a:pPr>
            <a:r>
              <a:rPr lang="en-US" dirty="0"/>
              <a:t>Victim of abuse/neglect</a:t>
            </a:r>
          </a:p>
          <a:p>
            <a:pPr lvl="1">
              <a:buFont typeface="Arial" panose="020B0604020202020204" pitchFamily="34" charset="0"/>
              <a:buChar char="•"/>
            </a:pPr>
            <a:r>
              <a:rPr lang="en-US" dirty="0"/>
              <a:t>Witnessing violence in the home</a:t>
            </a:r>
          </a:p>
          <a:p>
            <a:pPr lvl="1">
              <a:buFont typeface="Arial" panose="020B0604020202020204" pitchFamily="34" charset="0"/>
              <a:buChar char="•"/>
            </a:pPr>
            <a:r>
              <a:rPr lang="en-US" dirty="0"/>
              <a:t>Themes of death/preoccupation with violence</a:t>
            </a:r>
          </a:p>
          <a:p>
            <a:pPr lvl="1">
              <a:buFont typeface="Arial" panose="020B0604020202020204" pitchFamily="34" charset="0"/>
              <a:buChar char="•"/>
            </a:pPr>
            <a:r>
              <a:rPr lang="en-US" dirty="0"/>
              <a:t>Poor peer relationships</a:t>
            </a:r>
          </a:p>
          <a:p>
            <a:pPr lvl="1">
              <a:buFont typeface="Arial" panose="020B0604020202020204" pitchFamily="34" charset="0"/>
              <a:buChar char="•"/>
            </a:pPr>
            <a:r>
              <a:rPr lang="en-US" dirty="0"/>
              <a:t>Vandalism, cruelty to animals, fire setting</a:t>
            </a:r>
          </a:p>
        </p:txBody>
      </p:sp>
      <p:sp>
        <p:nvSpPr>
          <p:cNvPr id="5" name="Slide Number Placeholder 4"/>
          <p:cNvSpPr>
            <a:spLocks noGrp="1"/>
          </p:cNvSpPr>
          <p:nvPr>
            <p:ph type="sldNum" sz="quarter" idx="12"/>
          </p:nvPr>
        </p:nvSpPr>
        <p:spPr/>
        <p:txBody>
          <a:bodyPr/>
          <a:lstStyle/>
          <a:p>
            <a:fld id="{B61E0248-5B96-4812-B0E3-B0972F557A82}"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in Care (ages 9-11)</a:t>
            </a:r>
          </a:p>
        </p:txBody>
      </p:sp>
      <p:sp>
        <p:nvSpPr>
          <p:cNvPr id="3" name="Content Placeholder 2"/>
          <p:cNvSpPr>
            <a:spLocks noGrp="1"/>
          </p:cNvSpPr>
          <p:nvPr>
            <p:ph idx="1"/>
          </p:nvPr>
        </p:nvSpPr>
        <p:spPr/>
        <p:txBody>
          <a:bodyPr>
            <a:noAutofit/>
          </a:bodyPr>
          <a:lstStyle/>
          <a:p>
            <a:r>
              <a:rPr lang="en-US" sz="3000" dirty="0"/>
              <a:t>High suicidality (ideation, plans and attempts) (26%) </a:t>
            </a:r>
          </a:p>
          <a:p>
            <a:r>
              <a:rPr lang="en-US" sz="3000" dirty="0"/>
              <a:t>Methods – cutting/stabbing &amp; choking/hanging</a:t>
            </a:r>
          </a:p>
          <a:p>
            <a:r>
              <a:rPr lang="en-US" sz="3000" dirty="0"/>
              <a:t>Higher risk included:</a:t>
            </a:r>
          </a:p>
          <a:p>
            <a:pPr lvl="1"/>
            <a:r>
              <a:rPr lang="en-US" sz="3000" dirty="0"/>
              <a:t>Physically*, sexually or emotionally abused </a:t>
            </a:r>
          </a:p>
          <a:p>
            <a:pPr lvl="1"/>
            <a:r>
              <a:rPr lang="en-US" sz="3000" dirty="0"/>
              <a:t>Longer period of time in out of home care</a:t>
            </a:r>
          </a:p>
          <a:p>
            <a:pPr lvl="1"/>
            <a:r>
              <a:rPr lang="en-US" sz="3000" dirty="0"/>
              <a:t>More lifetime household transitions</a:t>
            </a:r>
          </a:p>
          <a:p>
            <a:pPr lvl="1"/>
            <a:r>
              <a:rPr lang="en-US" sz="3000" dirty="0"/>
              <a:t>Number of prior referrals</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18</a:t>
            </a:fld>
            <a:endParaRPr lang="en-US" dirty="0"/>
          </a:p>
        </p:txBody>
      </p:sp>
    </p:spTree>
    <p:extLst>
      <p:ext uri="{BB962C8B-B14F-4D97-AF65-F5344CB8AC3E}">
        <p14:creationId xmlns:p14="http://schemas.microsoft.com/office/powerpoint/2010/main" val="349572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Adolescents</a:t>
            </a:r>
          </a:p>
        </p:txBody>
      </p:sp>
      <p:sp>
        <p:nvSpPr>
          <p:cNvPr id="3" name="Content Placeholder 2"/>
          <p:cNvSpPr>
            <a:spLocks noGrp="1"/>
          </p:cNvSpPr>
          <p:nvPr>
            <p:ph idx="1"/>
          </p:nvPr>
        </p:nvSpPr>
        <p:spPr/>
        <p:txBody>
          <a:bodyPr/>
          <a:lstStyle/>
          <a:p>
            <a:pPr marL="0" indent="0">
              <a:buNone/>
            </a:pPr>
            <a:r>
              <a:rPr lang="en-US" b="1" dirty="0"/>
              <a:t>What separates those who attempt from those that think about it?</a:t>
            </a:r>
          </a:p>
          <a:p>
            <a:pPr lvl="1"/>
            <a:r>
              <a:rPr lang="en-US" dirty="0"/>
              <a:t>Substance abuse (12.8 times)</a:t>
            </a:r>
          </a:p>
          <a:p>
            <a:pPr lvl="1"/>
            <a:r>
              <a:rPr lang="en-US" dirty="0"/>
              <a:t>Enduring hopelessness</a:t>
            </a:r>
          </a:p>
          <a:p>
            <a:pPr lvl="1"/>
            <a:r>
              <a:rPr lang="en-US" dirty="0"/>
              <a:t>Isolation</a:t>
            </a:r>
          </a:p>
          <a:p>
            <a:pPr lvl="1"/>
            <a:r>
              <a:rPr lang="en-US" dirty="0"/>
              <a:t>Reluctance to discuss suicidal thoughts</a:t>
            </a:r>
          </a:p>
          <a:p>
            <a:pPr lvl="1"/>
            <a:r>
              <a:rPr lang="en-US" dirty="0"/>
              <a:t>Psychopathology</a:t>
            </a:r>
          </a:p>
        </p:txBody>
      </p:sp>
      <p:sp>
        <p:nvSpPr>
          <p:cNvPr id="4" name="Slide Number Placeholder 3"/>
          <p:cNvSpPr>
            <a:spLocks noGrp="1"/>
          </p:cNvSpPr>
          <p:nvPr>
            <p:ph type="sldNum" sz="quarter" idx="12"/>
          </p:nvPr>
        </p:nvSpPr>
        <p:spPr/>
        <p:txBody>
          <a:bodyPr/>
          <a:lstStyle/>
          <a:p>
            <a:fld id="{B61E0248-5B96-4812-B0E3-B0972F557A82}"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2</a:t>
            </a:fld>
            <a:endParaRPr lang="en-US" dirty="0"/>
          </a:p>
        </p:txBody>
      </p:sp>
      <p:pic>
        <p:nvPicPr>
          <p:cNvPr id="6" name="Picture 5">
            <a:hlinkClick r:id="rId3"/>
          </p:cNvPr>
          <p:cNvPicPr>
            <a:picLocks noChangeAspect="1"/>
          </p:cNvPicPr>
          <p:nvPr/>
        </p:nvPicPr>
        <p:blipFill rotWithShape="1">
          <a:blip r:embed="rId4"/>
          <a:srcRect l="1237" t="23627" r="10381" b="23626"/>
          <a:stretch/>
        </p:blipFill>
        <p:spPr>
          <a:xfrm>
            <a:off x="990600" y="2136228"/>
            <a:ext cx="7543800" cy="31215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Risk Factors for Adolescents</a:t>
            </a:r>
          </a:p>
        </p:txBody>
      </p:sp>
      <p:sp>
        <p:nvSpPr>
          <p:cNvPr id="3" name="Content Placeholder 2"/>
          <p:cNvSpPr>
            <a:spLocks noGrp="1"/>
          </p:cNvSpPr>
          <p:nvPr>
            <p:ph idx="1"/>
          </p:nvPr>
        </p:nvSpPr>
        <p:spPr>
          <a:xfrm>
            <a:off x="1524000" y="1600200"/>
            <a:ext cx="7162800" cy="4525963"/>
          </a:xfrm>
        </p:spPr>
        <p:txBody>
          <a:bodyPr>
            <a:normAutofit lnSpcReduction="10000"/>
          </a:bodyPr>
          <a:lstStyle/>
          <a:p>
            <a:pPr marL="514350" indent="-514350">
              <a:buFont typeface="+mj-lt"/>
              <a:buAutoNum type="arabicPeriod"/>
            </a:pPr>
            <a:r>
              <a:rPr lang="en-US" dirty="0"/>
              <a:t>Previous suicide attempt</a:t>
            </a:r>
          </a:p>
          <a:p>
            <a:pPr marL="514350" indent="-514350">
              <a:buFont typeface="+mj-lt"/>
              <a:buAutoNum type="arabicPeriod"/>
            </a:pPr>
            <a:r>
              <a:rPr lang="en-US" dirty="0"/>
              <a:t>Mental Illness</a:t>
            </a:r>
          </a:p>
          <a:p>
            <a:pPr marL="514350" indent="-514350">
              <a:buFont typeface="+mj-lt"/>
              <a:buAutoNum type="arabicPeriod"/>
            </a:pPr>
            <a:r>
              <a:rPr lang="en-US" dirty="0"/>
              <a:t>Imitation</a:t>
            </a:r>
          </a:p>
          <a:p>
            <a:pPr marL="514350" indent="-514350">
              <a:buFont typeface="+mj-lt"/>
              <a:buAutoNum type="arabicPeriod"/>
            </a:pPr>
            <a:r>
              <a:rPr lang="en-US" dirty="0"/>
              <a:t>Family history of suicide</a:t>
            </a:r>
          </a:p>
          <a:p>
            <a:pPr marL="514350" indent="-514350">
              <a:buFont typeface="+mj-lt"/>
              <a:buAutoNum type="arabicPeriod"/>
            </a:pPr>
            <a:r>
              <a:rPr lang="en-US" dirty="0"/>
              <a:t>Sexual orientation</a:t>
            </a:r>
          </a:p>
          <a:p>
            <a:pPr marL="514350" indent="-514350">
              <a:buFont typeface="+mj-lt"/>
              <a:buAutoNum type="arabicPeriod"/>
            </a:pPr>
            <a:r>
              <a:rPr lang="en-US" dirty="0"/>
              <a:t>Sexual abuse</a:t>
            </a:r>
          </a:p>
          <a:p>
            <a:pPr marL="514350" indent="-514350">
              <a:buFont typeface="+mj-lt"/>
              <a:buAutoNum type="arabicPeriod"/>
            </a:pPr>
            <a:r>
              <a:rPr lang="en-US" dirty="0"/>
              <a:t>Other stressors</a:t>
            </a:r>
          </a:p>
          <a:p>
            <a:pPr marL="514350" indent="-514350">
              <a:buFont typeface="+mj-lt"/>
              <a:buAutoNum type="arabicPeriod"/>
            </a:pPr>
            <a:r>
              <a:rPr lang="en-US" dirty="0"/>
              <a:t>Incarceration</a:t>
            </a:r>
          </a:p>
          <a:p>
            <a:pPr>
              <a:buNone/>
            </a:pPr>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Factors</a:t>
            </a:r>
          </a:p>
        </p:txBody>
      </p:sp>
      <p:sp>
        <p:nvSpPr>
          <p:cNvPr id="3" name="Content Placeholder 2"/>
          <p:cNvSpPr>
            <a:spLocks noGrp="1"/>
          </p:cNvSpPr>
          <p:nvPr>
            <p:ph idx="1"/>
          </p:nvPr>
        </p:nvSpPr>
        <p:spPr>
          <a:xfrm>
            <a:off x="1371600" y="1600200"/>
            <a:ext cx="7315200" cy="4525963"/>
          </a:xfrm>
        </p:spPr>
        <p:txBody>
          <a:bodyPr/>
          <a:lstStyle/>
          <a:p>
            <a:pPr marL="514350" indent="-514350">
              <a:buFont typeface="+mj-lt"/>
              <a:buAutoNum type="arabicPeriod"/>
            </a:pPr>
            <a:endParaRPr lang="en-US" dirty="0"/>
          </a:p>
          <a:p>
            <a:pPr marL="514350" indent="-514350">
              <a:buFont typeface="+mj-lt"/>
              <a:buAutoNum type="arabicPeriod"/>
            </a:pPr>
            <a:r>
              <a:rPr lang="en-US" b="1" dirty="0"/>
              <a:t>Friends (most important protective factor)</a:t>
            </a:r>
          </a:p>
          <a:p>
            <a:pPr marL="514350" indent="-514350">
              <a:buFont typeface="+mj-lt"/>
              <a:buAutoNum type="arabicPeriod"/>
            </a:pPr>
            <a:endParaRPr lang="en-US" b="1" dirty="0"/>
          </a:p>
          <a:p>
            <a:pPr marL="514350" indent="-514350">
              <a:buFont typeface="+mj-lt"/>
              <a:buAutoNum type="arabicPeriod"/>
            </a:pPr>
            <a:r>
              <a:rPr lang="en-US" b="1" dirty="0"/>
              <a:t>Supportive parent</a:t>
            </a:r>
          </a:p>
          <a:p>
            <a:pPr marL="514350" indent="-514350">
              <a:buFont typeface="+mj-lt"/>
              <a:buAutoNum type="arabicPeriod"/>
            </a:pPr>
            <a:endParaRPr lang="en-US" b="1" dirty="0"/>
          </a:p>
          <a:p>
            <a:pPr marL="514350" indent="-514350">
              <a:buFont typeface="+mj-lt"/>
              <a:buAutoNum type="arabicPeriod"/>
            </a:pPr>
            <a:r>
              <a:rPr lang="en-US" b="1" dirty="0"/>
              <a:t>School relationships</a:t>
            </a:r>
          </a:p>
          <a:p>
            <a:pPr>
              <a:buNone/>
            </a:pPr>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2057400" y="1295400"/>
            <a:ext cx="4625649" cy="4843298"/>
            <a:chOff x="2286000" y="660400"/>
            <a:chExt cx="4092249" cy="4284800"/>
          </a:xfrm>
        </p:grpSpPr>
        <p:grpSp>
          <p:nvGrpSpPr>
            <p:cNvPr id="4" name="Group 25"/>
            <p:cNvGrpSpPr/>
            <p:nvPr/>
          </p:nvGrpSpPr>
          <p:grpSpPr>
            <a:xfrm>
              <a:off x="3486150" y="2057400"/>
              <a:ext cx="1695450" cy="1495425"/>
              <a:chOff x="6705600" y="4191000"/>
              <a:chExt cx="1695450" cy="1495425"/>
            </a:xfrm>
          </p:grpSpPr>
          <p:pic>
            <p:nvPicPr>
              <p:cNvPr id="49" name="Picture 48" descr="white.jpg"/>
              <p:cNvPicPr>
                <a:picLocks noChangeAspect="1"/>
              </p:cNvPicPr>
              <p:nvPr/>
            </p:nvPicPr>
            <p:blipFill>
              <a:blip r:embed="rId2" cstate="print"/>
              <a:stretch>
                <a:fillRect/>
              </a:stretch>
            </p:blipFill>
            <p:spPr>
              <a:xfrm>
                <a:off x="6705600" y="4191000"/>
                <a:ext cx="1695450" cy="1495425"/>
              </a:xfrm>
              <a:prstGeom prst="rect">
                <a:avLst/>
              </a:prstGeom>
            </p:spPr>
          </p:pic>
          <p:sp>
            <p:nvSpPr>
              <p:cNvPr id="50" name="TextBox 49"/>
              <p:cNvSpPr txBox="1"/>
              <p:nvPr/>
            </p:nvSpPr>
            <p:spPr>
              <a:xfrm>
                <a:off x="7169118" y="4707880"/>
                <a:ext cx="76841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Boys</a:t>
                </a:r>
                <a:endParaRPr lang="en-US" dirty="0">
                  <a:effectLst>
                    <a:outerShdw blurRad="38100" dist="38100" dir="2700000" algn="tl">
                      <a:srgbClr val="000000">
                        <a:alpha val="43137"/>
                      </a:srgbClr>
                    </a:outerShdw>
                  </a:effectLst>
                </a:endParaRPr>
              </a:p>
            </p:txBody>
          </p:sp>
        </p:grpSp>
        <p:grpSp>
          <p:nvGrpSpPr>
            <p:cNvPr id="7" name="Group 18"/>
            <p:cNvGrpSpPr/>
            <p:nvPr/>
          </p:nvGrpSpPr>
          <p:grpSpPr>
            <a:xfrm>
              <a:off x="2286000" y="1371600"/>
              <a:ext cx="1644324" cy="1440000"/>
              <a:chOff x="2286000" y="1371600"/>
              <a:chExt cx="1644324" cy="1440000"/>
            </a:xfrm>
          </p:grpSpPr>
          <p:pic>
            <p:nvPicPr>
              <p:cNvPr id="47" name="Picture 6" descr="green.png"/>
              <p:cNvPicPr>
                <a:picLocks noChangeAspect="1"/>
              </p:cNvPicPr>
              <p:nvPr/>
            </p:nvPicPr>
            <p:blipFill>
              <a:blip r:embed="rId3" cstate="print">
                <a:lum contrast="40000"/>
              </a:blip>
              <a:stretch>
                <a:fillRect/>
              </a:stretch>
            </p:blipFill>
            <p:spPr>
              <a:xfrm>
                <a:off x="2286000" y="1371600"/>
                <a:ext cx="1644324" cy="1440000"/>
              </a:xfrm>
              <a:prstGeom prst="rect">
                <a:avLst/>
              </a:prstGeom>
            </p:spPr>
          </p:pic>
          <p:sp>
            <p:nvSpPr>
              <p:cNvPr id="48" name="TextBox 10"/>
              <p:cNvSpPr txBox="1"/>
              <p:nvPr/>
            </p:nvSpPr>
            <p:spPr>
              <a:xfrm>
                <a:off x="2603345" y="1860768"/>
                <a:ext cx="1009635"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LGBTQ</a:t>
                </a:r>
                <a:endParaRPr lang="en-US" dirty="0">
                  <a:solidFill>
                    <a:schemeClr val="bg1"/>
                  </a:solidFill>
                  <a:effectLst>
                    <a:outerShdw blurRad="38100" dist="38100" dir="2700000" algn="tl">
                      <a:srgbClr val="000000">
                        <a:alpha val="43137"/>
                      </a:srgbClr>
                    </a:outerShdw>
                  </a:effectLst>
                </a:endParaRPr>
              </a:p>
            </p:txBody>
          </p:sp>
        </p:grpSp>
        <p:grpSp>
          <p:nvGrpSpPr>
            <p:cNvPr id="8" name="Group 17"/>
            <p:cNvGrpSpPr/>
            <p:nvPr/>
          </p:nvGrpSpPr>
          <p:grpSpPr>
            <a:xfrm>
              <a:off x="3509962" y="660400"/>
              <a:ext cx="1644324" cy="1440000"/>
              <a:chOff x="3505200" y="660400"/>
              <a:chExt cx="1644324" cy="1440000"/>
            </a:xfrm>
          </p:grpSpPr>
          <p:pic>
            <p:nvPicPr>
              <p:cNvPr id="45" name="Picture 8" descr="purple.png"/>
              <p:cNvPicPr>
                <a:picLocks noChangeAspect="1"/>
              </p:cNvPicPr>
              <p:nvPr/>
            </p:nvPicPr>
            <p:blipFill>
              <a:blip r:embed="rId4" cstate="print">
                <a:lum contrast="40000"/>
              </a:blip>
              <a:stretch>
                <a:fillRect/>
              </a:stretch>
            </p:blipFill>
            <p:spPr>
              <a:xfrm>
                <a:off x="3505200" y="660400"/>
                <a:ext cx="1644324" cy="1440000"/>
              </a:xfrm>
              <a:prstGeom prst="rect">
                <a:avLst/>
              </a:prstGeom>
            </p:spPr>
          </p:pic>
          <p:sp>
            <p:nvSpPr>
              <p:cNvPr id="46" name="TextBox 11"/>
              <p:cNvSpPr txBox="1"/>
              <p:nvPr/>
            </p:nvSpPr>
            <p:spPr>
              <a:xfrm>
                <a:off x="3639193" y="9144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African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9" name="Group 19"/>
            <p:cNvGrpSpPr/>
            <p:nvPr/>
          </p:nvGrpSpPr>
          <p:grpSpPr>
            <a:xfrm>
              <a:off x="2286000" y="2793863"/>
              <a:ext cx="1644324" cy="1440000"/>
              <a:chOff x="2286000" y="2793863"/>
              <a:chExt cx="1644324" cy="1440000"/>
            </a:xfrm>
          </p:grpSpPr>
          <p:pic>
            <p:nvPicPr>
              <p:cNvPr id="43" name="Picture 3" descr="red.png"/>
              <p:cNvPicPr>
                <a:picLocks noChangeAspect="1"/>
              </p:cNvPicPr>
              <p:nvPr/>
            </p:nvPicPr>
            <p:blipFill>
              <a:blip r:embed="rId5" cstate="print">
                <a:lum contrast="40000"/>
              </a:blip>
              <a:stretch>
                <a:fillRect/>
              </a:stretch>
            </p:blipFill>
            <p:spPr>
              <a:xfrm>
                <a:off x="2286000" y="2793863"/>
                <a:ext cx="1644324" cy="1440000"/>
              </a:xfrm>
              <a:prstGeom prst="rect">
                <a:avLst/>
              </a:prstGeom>
            </p:spPr>
          </p:pic>
          <p:sp>
            <p:nvSpPr>
              <p:cNvPr id="44" name="TextBox 43"/>
              <p:cNvSpPr txBox="1"/>
              <p:nvPr/>
            </p:nvSpPr>
            <p:spPr>
              <a:xfrm>
                <a:off x="2608667" y="3283031"/>
                <a:ext cx="998991"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Bullies</a:t>
                </a:r>
                <a:endParaRPr lang="en-US" dirty="0">
                  <a:solidFill>
                    <a:schemeClr val="bg1"/>
                  </a:solidFill>
                  <a:effectLst>
                    <a:outerShdw blurRad="38100" dist="38100" dir="2700000" algn="tl">
                      <a:srgbClr val="000000">
                        <a:alpha val="43137"/>
                      </a:srgbClr>
                    </a:outerShdw>
                  </a:effectLst>
                </a:endParaRPr>
              </a:p>
            </p:txBody>
          </p:sp>
        </p:grpSp>
        <p:grpSp>
          <p:nvGrpSpPr>
            <p:cNvPr id="10" name="Group 20"/>
            <p:cNvGrpSpPr/>
            <p:nvPr/>
          </p:nvGrpSpPr>
          <p:grpSpPr>
            <a:xfrm>
              <a:off x="3509962" y="3505200"/>
              <a:ext cx="1644324" cy="1440000"/>
              <a:chOff x="3514725" y="3505200"/>
              <a:chExt cx="1644324" cy="1440000"/>
            </a:xfrm>
          </p:grpSpPr>
          <p:pic>
            <p:nvPicPr>
              <p:cNvPr id="41" name="Picture 4" descr="blue.png"/>
              <p:cNvPicPr>
                <a:picLocks noChangeAspect="1"/>
              </p:cNvPicPr>
              <p:nvPr/>
            </p:nvPicPr>
            <p:blipFill>
              <a:blip r:embed="rId6" cstate="print">
                <a:lum contrast="40000"/>
              </a:blip>
              <a:stretch>
                <a:fillRect/>
              </a:stretch>
            </p:blipFill>
            <p:spPr>
              <a:xfrm>
                <a:off x="3514725" y="3505200"/>
                <a:ext cx="1644324" cy="1440000"/>
              </a:xfrm>
              <a:prstGeom prst="rect">
                <a:avLst/>
              </a:prstGeom>
            </p:spPr>
          </p:pic>
          <p:sp>
            <p:nvSpPr>
              <p:cNvPr id="42" name="TextBox 41"/>
              <p:cNvSpPr txBox="1"/>
              <p:nvPr/>
            </p:nvSpPr>
            <p:spPr>
              <a:xfrm>
                <a:off x="3816552" y="3994368"/>
                <a:ext cx="1040670"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Bullied</a:t>
                </a:r>
                <a:endParaRPr lang="en-US" dirty="0">
                  <a:solidFill>
                    <a:schemeClr val="bg1"/>
                  </a:solidFill>
                  <a:effectLst>
                    <a:outerShdw blurRad="38100" dist="38100" dir="2700000" algn="tl">
                      <a:srgbClr val="000000">
                        <a:alpha val="43137"/>
                      </a:srgbClr>
                    </a:outerShdw>
                  </a:effectLst>
                </a:endParaRPr>
              </a:p>
            </p:txBody>
          </p:sp>
        </p:grpSp>
        <p:grpSp>
          <p:nvGrpSpPr>
            <p:cNvPr id="11" name="Group 22"/>
            <p:cNvGrpSpPr/>
            <p:nvPr/>
          </p:nvGrpSpPr>
          <p:grpSpPr>
            <a:xfrm>
              <a:off x="4733925" y="2814638"/>
              <a:ext cx="1644324" cy="1440000"/>
              <a:chOff x="4733925" y="2814638"/>
              <a:chExt cx="1644324" cy="1440000"/>
            </a:xfrm>
          </p:grpSpPr>
          <p:pic>
            <p:nvPicPr>
              <p:cNvPr id="39" name="Picture 7" descr="orange.png"/>
              <p:cNvPicPr>
                <a:picLocks noChangeAspect="1"/>
              </p:cNvPicPr>
              <p:nvPr/>
            </p:nvPicPr>
            <p:blipFill>
              <a:blip r:embed="rId7" cstate="print">
                <a:lum contrast="40000"/>
              </a:blip>
              <a:stretch>
                <a:fillRect/>
              </a:stretch>
            </p:blipFill>
            <p:spPr>
              <a:xfrm>
                <a:off x="4733925" y="2814638"/>
                <a:ext cx="1644324" cy="1440000"/>
              </a:xfrm>
              <a:prstGeom prst="rect">
                <a:avLst/>
              </a:prstGeom>
            </p:spPr>
          </p:pic>
          <p:sp>
            <p:nvSpPr>
              <p:cNvPr id="40" name="TextBox 39"/>
              <p:cNvSpPr txBox="1"/>
              <p:nvPr/>
            </p:nvSpPr>
            <p:spPr>
              <a:xfrm>
                <a:off x="4867918" y="30480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Native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12" name="Group 23"/>
            <p:cNvGrpSpPr/>
            <p:nvPr/>
          </p:nvGrpSpPr>
          <p:grpSpPr>
            <a:xfrm>
              <a:off x="4714875" y="1390650"/>
              <a:ext cx="1644324" cy="1440000"/>
              <a:chOff x="4714875" y="1390650"/>
              <a:chExt cx="1644324" cy="1440000"/>
            </a:xfrm>
          </p:grpSpPr>
          <p:pic>
            <p:nvPicPr>
              <p:cNvPr id="37" name="Picture 5" descr="brown.png"/>
              <p:cNvPicPr>
                <a:picLocks noChangeAspect="1"/>
              </p:cNvPicPr>
              <p:nvPr/>
            </p:nvPicPr>
            <p:blipFill>
              <a:blip r:embed="rId8" cstate="print">
                <a:lum contrast="40000"/>
              </a:blip>
              <a:stretch>
                <a:fillRect/>
              </a:stretch>
            </p:blipFill>
            <p:spPr>
              <a:xfrm>
                <a:off x="4714875" y="1390650"/>
                <a:ext cx="1644324" cy="1440000"/>
              </a:xfrm>
              <a:prstGeom prst="rect">
                <a:avLst/>
              </a:prstGeom>
            </p:spPr>
          </p:pic>
          <p:sp>
            <p:nvSpPr>
              <p:cNvPr id="38" name="TextBox 37"/>
              <p:cNvSpPr txBox="1"/>
              <p:nvPr/>
            </p:nvSpPr>
            <p:spPr>
              <a:xfrm>
                <a:off x="5000191" y="1676400"/>
                <a:ext cx="1073692"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The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System</a:t>
                </a:r>
              </a:p>
            </p:txBody>
          </p:sp>
        </p:grpSp>
      </p:grpSp>
      <p:sp>
        <p:nvSpPr>
          <p:cNvPr id="2" name="Title 1"/>
          <p:cNvSpPr>
            <a:spLocks noGrp="1"/>
          </p:cNvSpPr>
          <p:nvPr>
            <p:ph type="title" idx="4294967295"/>
          </p:nvPr>
        </p:nvSpPr>
        <p:spPr>
          <a:xfrm>
            <a:off x="762000" y="304800"/>
            <a:ext cx="7239000" cy="1143000"/>
          </a:xfrm>
        </p:spPr>
        <p:txBody>
          <a:bodyPr/>
          <a:lstStyle/>
          <a:p>
            <a:pPr algn="ctr"/>
            <a:r>
              <a:rPr lang="en-US" dirty="0"/>
              <a:t>Are these… “Ones We Miss”?</a:t>
            </a:r>
          </a:p>
        </p:txBody>
      </p:sp>
      <p:grpSp>
        <p:nvGrpSpPr>
          <p:cNvPr id="13" name="Group 3"/>
          <p:cNvGrpSpPr/>
          <p:nvPr/>
        </p:nvGrpSpPr>
        <p:grpSpPr>
          <a:xfrm>
            <a:off x="2383200" y="1964449"/>
            <a:ext cx="3974048" cy="3505200"/>
            <a:chOff x="6705600" y="4191000"/>
            <a:chExt cx="1695450" cy="1495425"/>
          </a:xfrm>
        </p:grpSpPr>
        <p:pic>
          <p:nvPicPr>
            <p:cNvPr id="5" name="Picture 4" descr="white.jpg"/>
            <p:cNvPicPr>
              <a:picLocks noChangeAspect="1"/>
            </p:cNvPicPr>
            <p:nvPr/>
          </p:nvPicPr>
          <p:blipFill>
            <a:blip r:embed="rId2" cstate="print"/>
            <a:stretch>
              <a:fillRect/>
            </a:stretch>
          </p:blipFill>
          <p:spPr>
            <a:xfrm>
              <a:off x="6705600" y="4191000"/>
              <a:ext cx="1695450" cy="1495425"/>
            </a:xfrm>
            <a:prstGeom prst="rect">
              <a:avLst/>
            </a:prstGeom>
          </p:spPr>
        </p:pic>
        <p:sp>
          <p:nvSpPr>
            <p:cNvPr id="6" name="TextBox 5"/>
            <p:cNvSpPr txBox="1"/>
            <p:nvPr/>
          </p:nvSpPr>
          <p:spPr>
            <a:xfrm>
              <a:off x="7160729" y="4669851"/>
              <a:ext cx="764917" cy="472705"/>
            </a:xfrm>
            <a:prstGeom prst="rect">
              <a:avLst/>
            </a:prstGeom>
            <a:noFill/>
          </p:spPr>
          <p:txBody>
            <a:bodyPr wrap="none" rtlCol="0">
              <a:spAutoFit/>
            </a:bodyPr>
            <a:lstStyle/>
            <a:p>
              <a:r>
                <a:rPr lang="en-US" sz="6600" dirty="0">
                  <a:effectLst>
                    <a:outerShdw blurRad="38100" dist="38100" dir="2700000" algn="tl">
                      <a:srgbClr val="000000">
                        <a:alpha val="43137"/>
                      </a:srgbClr>
                    </a:outerShdw>
                  </a:effectLst>
                </a:rPr>
                <a:t>Boys</a:t>
              </a:r>
              <a:endParaRPr lang="en-US" sz="5400" dirty="0">
                <a:effectLst>
                  <a:outerShdw blurRad="38100" dist="38100" dir="2700000" algn="tl">
                    <a:srgbClr val="000000">
                      <a:alpha val="43137"/>
                    </a:srgbClr>
                  </a:outerShdw>
                </a:effectLst>
              </a:endParaRPr>
            </a:p>
          </p:txBody>
        </p:sp>
      </p:grpSp>
      <p:sp>
        <p:nvSpPr>
          <p:cNvPr id="28" name="Slide Number Placeholder 27"/>
          <p:cNvSpPr>
            <a:spLocks noGrp="1"/>
          </p:cNvSpPr>
          <p:nvPr>
            <p:ph type="sldNum" sz="quarter" idx="12"/>
          </p:nvPr>
        </p:nvSpPr>
        <p:spPr/>
        <p:txBody>
          <a:bodyPr/>
          <a:lstStyle/>
          <a:p>
            <a:fld id="{B61E0248-5B96-4812-B0E3-B0972F557A82}"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Girls</a:t>
            </a:r>
          </a:p>
        </p:txBody>
      </p:sp>
      <p:sp>
        <p:nvSpPr>
          <p:cNvPr id="3" name="Content Placeholder 2"/>
          <p:cNvSpPr>
            <a:spLocks noGrp="1"/>
          </p:cNvSpPr>
          <p:nvPr>
            <p:ph idx="1"/>
          </p:nvPr>
        </p:nvSpPr>
        <p:spPr/>
        <p:txBody>
          <a:bodyPr/>
          <a:lstStyle/>
          <a:p>
            <a:r>
              <a:rPr lang="en-US" dirty="0"/>
              <a:t>Ratio of attempts to completions:  4,000:1</a:t>
            </a:r>
          </a:p>
          <a:p>
            <a:r>
              <a:rPr lang="en-US" dirty="0"/>
              <a:t>Suicide attempt is NOT a statistical risk factor</a:t>
            </a:r>
          </a:p>
          <a:p>
            <a:r>
              <a:rPr lang="en-US" dirty="0"/>
              <a:t>Depressive episode IS a risk factor</a:t>
            </a:r>
          </a:p>
          <a:p>
            <a:r>
              <a:rPr lang="en-US" dirty="0"/>
              <a:t>Do not always have a precipitating event</a:t>
            </a:r>
          </a:p>
          <a:p>
            <a:r>
              <a:rPr lang="en-US" dirty="0"/>
              <a:t>May attempt while recovering from depression</a:t>
            </a:r>
          </a:p>
          <a:p>
            <a:r>
              <a:rPr lang="en-US" dirty="0"/>
              <a:t>Panic attacks ARE a risk factor</a:t>
            </a:r>
          </a:p>
        </p:txBody>
      </p:sp>
      <p:sp>
        <p:nvSpPr>
          <p:cNvPr id="4" name="Slide Number Placeholder 3"/>
          <p:cNvSpPr>
            <a:spLocks noGrp="1"/>
          </p:cNvSpPr>
          <p:nvPr>
            <p:ph type="sldNum" sz="quarter" idx="12"/>
          </p:nvPr>
        </p:nvSpPr>
        <p:spPr/>
        <p:txBody>
          <a:bodyPr/>
          <a:lstStyle/>
          <a:p>
            <a:fld id="{B61E0248-5B96-4812-B0E3-B0972F557A8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Boys</a:t>
            </a:r>
          </a:p>
        </p:txBody>
      </p:sp>
      <p:sp>
        <p:nvSpPr>
          <p:cNvPr id="3" name="Content Placeholder 2"/>
          <p:cNvSpPr>
            <a:spLocks noGrp="1"/>
          </p:cNvSpPr>
          <p:nvPr>
            <p:ph idx="1"/>
          </p:nvPr>
        </p:nvSpPr>
        <p:spPr/>
        <p:txBody>
          <a:bodyPr/>
          <a:lstStyle/>
          <a:p>
            <a:r>
              <a:rPr lang="en-US" dirty="0"/>
              <a:t>Ratio of attempts to completions:  500:1</a:t>
            </a:r>
          </a:p>
          <a:p>
            <a:r>
              <a:rPr lang="en-US" dirty="0"/>
              <a:t>Attempts ARE statistical risk factor</a:t>
            </a:r>
          </a:p>
          <a:p>
            <a:r>
              <a:rPr lang="en-US" dirty="0"/>
              <a:t>Often kill themselves within a few hours of a precipitating event:</a:t>
            </a:r>
          </a:p>
          <a:p>
            <a:pPr marL="1146175" lvl="1"/>
            <a:r>
              <a:rPr lang="en-US" dirty="0"/>
              <a:t>Anxiety</a:t>
            </a:r>
          </a:p>
          <a:p>
            <a:pPr marL="1146175" lvl="1"/>
            <a:r>
              <a:rPr lang="en-US" dirty="0"/>
              <a:t>Legal problems, relationships, humiliating experience, etc.</a:t>
            </a:r>
          </a:p>
          <a:p>
            <a:r>
              <a:rPr lang="en-US" dirty="0"/>
              <a:t>Aggressiveness IS a risk factor</a:t>
            </a:r>
          </a:p>
        </p:txBody>
      </p:sp>
      <p:sp>
        <p:nvSpPr>
          <p:cNvPr id="4" name="Slide Number Placeholder 3"/>
          <p:cNvSpPr>
            <a:spLocks noGrp="1"/>
          </p:cNvSpPr>
          <p:nvPr>
            <p:ph type="sldNum" sz="quarter" idx="12"/>
          </p:nvPr>
        </p:nvSpPr>
        <p:spPr/>
        <p:txBody>
          <a:bodyPr/>
          <a:lstStyle/>
          <a:p>
            <a:fld id="{B61E0248-5B96-4812-B0E3-B0972F557A82}"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2057400" y="1295400"/>
            <a:ext cx="4625649" cy="4843298"/>
            <a:chOff x="2286000" y="660400"/>
            <a:chExt cx="4092249" cy="4284800"/>
          </a:xfrm>
        </p:grpSpPr>
        <p:grpSp>
          <p:nvGrpSpPr>
            <p:cNvPr id="4" name="Group 25"/>
            <p:cNvGrpSpPr/>
            <p:nvPr/>
          </p:nvGrpSpPr>
          <p:grpSpPr>
            <a:xfrm>
              <a:off x="3486150" y="2057400"/>
              <a:ext cx="1695450" cy="1495425"/>
              <a:chOff x="6705600" y="4191000"/>
              <a:chExt cx="1695450" cy="1495425"/>
            </a:xfrm>
          </p:grpSpPr>
          <p:pic>
            <p:nvPicPr>
              <p:cNvPr id="49" name="Picture 48" descr="white.jpg"/>
              <p:cNvPicPr>
                <a:picLocks noChangeAspect="1"/>
              </p:cNvPicPr>
              <p:nvPr/>
            </p:nvPicPr>
            <p:blipFill>
              <a:blip r:embed="rId2" cstate="print"/>
              <a:stretch>
                <a:fillRect/>
              </a:stretch>
            </p:blipFill>
            <p:spPr>
              <a:xfrm>
                <a:off x="6705600" y="4191000"/>
                <a:ext cx="1695450" cy="1495425"/>
              </a:xfrm>
              <a:prstGeom prst="rect">
                <a:avLst/>
              </a:prstGeom>
            </p:spPr>
          </p:pic>
          <p:sp>
            <p:nvSpPr>
              <p:cNvPr id="50" name="TextBox 49"/>
              <p:cNvSpPr txBox="1"/>
              <p:nvPr/>
            </p:nvSpPr>
            <p:spPr>
              <a:xfrm>
                <a:off x="7169118" y="4707880"/>
                <a:ext cx="76841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Boys</a:t>
                </a:r>
                <a:endParaRPr lang="en-US" dirty="0">
                  <a:effectLst>
                    <a:outerShdw blurRad="38100" dist="38100" dir="2700000" algn="tl">
                      <a:srgbClr val="000000">
                        <a:alpha val="43137"/>
                      </a:srgbClr>
                    </a:outerShdw>
                  </a:effectLst>
                </a:endParaRPr>
              </a:p>
            </p:txBody>
          </p:sp>
        </p:grpSp>
        <p:grpSp>
          <p:nvGrpSpPr>
            <p:cNvPr id="7" name="Group 18"/>
            <p:cNvGrpSpPr/>
            <p:nvPr/>
          </p:nvGrpSpPr>
          <p:grpSpPr>
            <a:xfrm>
              <a:off x="2286000" y="1371600"/>
              <a:ext cx="1644324" cy="1440000"/>
              <a:chOff x="2286000" y="1371600"/>
              <a:chExt cx="1644324" cy="1440000"/>
            </a:xfrm>
          </p:grpSpPr>
          <p:pic>
            <p:nvPicPr>
              <p:cNvPr id="47" name="Picture 6" descr="green.png"/>
              <p:cNvPicPr>
                <a:picLocks noChangeAspect="1"/>
              </p:cNvPicPr>
              <p:nvPr/>
            </p:nvPicPr>
            <p:blipFill>
              <a:blip r:embed="rId3" cstate="print">
                <a:lum contrast="40000"/>
              </a:blip>
              <a:stretch>
                <a:fillRect/>
              </a:stretch>
            </p:blipFill>
            <p:spPr>
              <a:xfrm>
                <a:off x="2286000" y="1371600"/>
                <a:ext cx="1644324" cy="1440000"/>
              </a:xfrm>
              <a:prstGeom prst="rect">
                <a:avLst/>
              </a:prstGeom>
            </p:spPr>
          </p:pic>
          <p:sp>
            <p:nvSpPr>
              <p:cNvPr id="48" name="TextBox 10"/>
              <p:cNvSpPr txBox="1"/>
              <p:nvPr/>
            </p:nvSpPr>
            <p:spPr>
              <a:xfrm>
                <a:off x="2603345" y="1860768"/>
                <a:ext cx="1009635"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LGBTQ</a:t>
                </a:r>
                <a:endParaRPr lang="en-US" dirty="0">
                  <a:solidFill>
                    <a:schemeClr val="bg1"/>
                  </a:solidFill>
                  <a:effectLst>
                    <a:outerShdw blurRad="38100" dist="38100" dir="2700000" algn="tl">
                      <a:srgbClr val="000000">
                        <a:alpha val="43137"/>
                      </a:srgbClr>
                    </a:outerShdw>
                  </a:effectLst>
                </a:endParaRPr>
              </a:p>
            </p:txBody>
          </p:sp>
        </p:grpSp>
        <p:grpSp>
          <p:nvGrpSpPr>
            <p:cNvPr id="8" name="Group 17"/>
            <p:cNvGrpSpPr/>
            <p:nvPr/>
          </p:nvGrpSpPr>
          <p:grpSpPr>
            <a:xfrm>
              <a:off x="3509962" y="660400"/>
              <a:ext cx="1644324" cy="1440000"/>
              <a:chOff x="3505200" y="660400"/>
              <a:chExt cx="1644324" cy="1440000"/>
            </a:xfrm>
          </p:grpSpPr>
          <p:pic>
            <p:nvPicPr>
              <p:cNvPr id="45" name="Picture 8" descr="purple.png"/>
              <p:cNvPicPr>
                <a:picLocks noChangeAspect="1"/>
              </p:cNvPicPr>
              <p:nvPr/>
            </p:nvPicPr>
            <p:blipFill>
              <a:blip r:embed="rId4" cstate="print">
                <a:lum contrast="40000"/>
              </a:blip>
              <a:stretch>
                <a:fillRect/>
              </a:stretch>
            </p:blipFill>
            <p:spPr>
              <a:xfrm>
                <a:off x="3505200" y="660400"/>
                <a:ext cx="1644324" cy="1440000"/>
              </a:xfrm>
              <a:prstGeom prst="rect">
                <a:avLst/>
              </a:prstGeom>
            </p:spPr>
          </p:pic>
          <p:sp>
            <p:nvSpPr>
              <p:cNvPr id="46" name="TextBox 11"/>
              <p:cNvSpPr txBox="1"/>
              <p:nvPr/>
            </p:nvSpPr>
            <p:spPr>
              <a:xfrm>
                <a:off x="3639193" y="9144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African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9" name="Group 19"/>
            <p:cNvGrpSpPr/>
            <p:nvPr/>
          </p:nvGrpSpPr>
          <p:grpSpPr>
            <a:xfrm>
              <a:off x="2286000" y="2793863"/>
              <a:ext cx="1644324" cy="1440000"/>
              <a:chOff x="2286000" y="2793863"/>
              <a:chExt cx="1644324" cy="1440000"/>
            </a:xfrm>
          </p:grpSpPr>
          <p:pic>
            <p:nvPicPr>
              <p:cNvPr id="43" name="Picture 3" descr="red.png"/>
              <p:cNvPicPr>
                <a:picLocks noChangeAspect="1"/>
              </p:cNvPicPr>
              <p:nvPr/>
            </p:nvPicPr>
            <p:blipFill>
              <a:blip r:embed="rId5" cstate="print">
                <a:lum contrast="40000"/>
              </a:blip>
              <a:stretch>
                <a:fillRect/>
              </a:stretch>
            </p:blipFill>
            <p:spPr>
              <a:xfrm>
                <a:off x="2286000" y="2793863"/>
                <a:ext cx="1644324" cy="1440000"/>
              </a:xfrm>
              <a:prstGeom prst="rect">
                <a:avLst/>
              </a:prstGeom>
            </p:spPr>
          </p:pic>
          <p:sp>
            <p:nvSpPr>
              <p:cNvPr id="44" name="TextBox 43"/>
              <p:cNvSpPr txBox="1"/>
              <p:nvPr/>
            </p:nvSpPr>
            <p:spPr>
              <a:xfrm>
                <a:off x="2608667" y="3283031"/>
                <a:ext cx="998991"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Bullies</a:t>
                </a:r>
                <a:endParaRPr lang="en-US" dirty="0">
                  <a:solidFill>
                    <a:schemeClr val="bg1"/>
                  </a:solidFill>
                  <a:effectLst>
                    <a:outerShdw blurRad="38100" dist="38100" dir="2700000" algn="tl">
                      <a:srgbClr val="000000">
                        <a:alpha val="43137"/>
                      </a:srgbClr>
                    </a:outerShdw>
                  </a:effectLst>
                </a:endParaRPr>
              </a:p>
            </p:txBody>
          </p:sp>
        </p:grpSp>
        <p:grpSp>
          <p:nvGrpSpPr>
            <p:cNvPr id="10" name="Group 20"/>
            <p:cNvGrpSpPr/>
            <p:nvPr/>
          </p:nvGrpSpPr>
          <p:grpSpPr>
            <a:xfrm>
              <a:off x="3509962" y="3505200"/>
              <a:ext cx="1644324" cy="1440000"/>
              <a:chOff x="3514725" y="3505200"/>
              <a:chExt cx="1644324" cy="1440000"/>
            </a:xfrm>
          </p:grpSpPr>
          <p:pic>
            <p:nvPicPr>
              <p:cNvPr id="41" name="Picture 4" descr="blue.png"/>
              <p:cNvPicPr>
                <a:picLocks noChangeAspect="1"/>
              </p:cNvPicPr>
              <p:nvPr/>
            </p:nvPicPr>
            <p:blipFill>
              <a:blip r:embed="rId6" cstate="print">
                <a:lum contrast="40000"/>
              </a:blip>
              <a:stretch>
                <a:fillRect/>
              </a:stretch>
            </p:blipFill>
            <p:spPr>
              <a:xfrm>
                <a:off x="3514725" y="3505200"/>
                <a:ext cx="1644324" cy="1440000"/>
              </a:xfrm>
              <a:prstGeom prst="rect">
                <a:avLst/>
              </a:prstGeom>
            </p:spPr>
          </p:pic>
          <p:sp>
            <p:nvSpPr>
              <p:cNvPr id="42" name="TextBox 41"/>
              <p:cNvSpPr txBox="1"/>
              <p:nvPr/>
            </p:nvSpPr>
            <p:spPr>
              <a:xfrm>
                <a:off x="3816552" y="3994368"/>
                <a:ext cx="1040670"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Bullied</a:t>
                </a:r>
                <a:endParaRPr lang="en-US" dirty="0">
                  <a:solidFill>
                    <a:schemeClr val="bg1"/>
                  </a:solidFill>
                  <a:effectLst>
                    <a:outerShdw blurRad="38100" dist="38100" dir="2700000" algn="tl">
                      <a:srgbClr val="000000">
                        <a:alpha val="43137"/>
                      </a:srgbClr>
                    </a:outerShdw>
                  </a:effectLst>
                </a:endParaRPr>
              </a:p>
            </p:txBody>
          </p:sp>
        </p:grpSp>
        <p:grpSp>
          <p:nvGrpSpPr>
            <p:cNvPr id="11" name="Group 22"/>
            <p:cNvGrpSpPr/>
            <p:nvPr/>
          </p:nvGrpSpPr>
          <p:grpSpPr>
            <a:xfrm>
              <a:off x="4733925" y="2814638"/>
              <a:ext cx="1644324" cy="1440000"/>
              <a:chOff x="4733925" y="2814638"/>
              <a:chExt cx="1644324" cy="1440000"/>
            </a:xfrm>
          </p:grpSpPr>
          <p:pic>
            <p:nvPicPr>
              <p:cNvPr id="39" name="Picture 7" descr="orange.png"/>
              <p:cNvPicPr>
                <a:picLocks noChangeAspect="1"/>
              </p:cNvPicPr>
              <p:nvPr/>
            </p:nvPicPr>
            <p:blipFill>
              <a:blip r:embed="rId7" cstate="print">
                <a:lum contrast="40000"/>
              </a:blip>
              <a:stretch>
                <a:fillRect/>
              </a:stretch>
            </p:blipFill>
            <p:spPr>
              <a:xfrm>
                <a:off x="4733925" y="2814638"/>
                <a:ext cx="1644324" cy="1440000"/>
              </a:xfrm>
              <a:prstGeom prst="rect">
                <a:avLst/>
              </a:prstGeom>
            </p:spPr>
          </p:pic>
          <p:sp>
            <p:nvSpPr>
              <p:cNvPr id="40" name="TextBox 39"/>
              <p:cNvSpPr txBox="1"/>
              <p:nvPr/>
            </p:nvSpPr>
            <p:spPr>
              <a:xfrm>
                <a:off x="4867918" y="30480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Native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12" name="Group 23"/>
            <p:cNvGrpSpPr/>
            <p:nvPr/>
          </p:nvGrpSpPr>
          <p:grpSpPr>
            <a:xfrm>
              <a:off x="4714875" y="1390650"/>
              <a:ext cx="1644324" cy="1440000"/>
              <a:chOff x="4714875" y="1390650"/>
              <a:chExt cx="1644324" cy="1440000"/>
            </a:xfrm>
          </p:grpSpPr>
          <p:pic>
            <p:nvPicPr>
              <p:cNvPr id="37" name="Picture 5" descr="brown.png"/>
              <p:cNvPicPr>
                <a:picLocks noChangeAspect="1"/>
              </p:cNvPicPr>
              <p:nvPr/>
            </p:nvPicPr>
            <p:blipFill>
              <a:blip r:embed="rId8" cstate="print">
                <a:lum contrast="40000"/>
              </a:blip>
              <a:stretch>
                <a:fillRect/>
              </a:stretch>
            </p:blipFill>
            <p:spPr>
              <a:xfrm>
                <a:off x="4714875" y="1390650"/>
                <a:ext cx="1644324" cy="1440000"/>
              </a:xfrm>
              <a:prstGeom prst="rect">
                <a:avLst/>
              </a:prstGeom>
            </p:spPr>
          </p:pic>
          <p:sp>
            <p:nvSpPr>
              <p:cNvPr id="38" name="TextBox 37"/>
              <p:cNvSpPr txBox="1"/>
              <p:nvPr/>
            </p:nvSpPr>
            <p:spPr>
              <a:xfrm>
                <a:off x="5000191" y="1676400"/>
                <a:ext cx="1073692"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The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System</a:t>
                </a:r>
              </a:p>
            </p:txBody>
          </p:sp>
        </p:grpSp>
      </p:grpSp>
      <p:sp>
        <p:nvSpPr>
          <p:cNvPr id="2" name="Title 1"/>
          <p:cNvSpPr>
            <a:spLocks noGrp="1"/>
          </p:cNvSpPr>
          <p:nvPr>
            <p:ph type="title" idx="4294967295"/>
          </p:nvPr>
        </p:nvSpPr>
        <p:spPr>
          <a:xfrm>
            <a:off x="304800" y="304800"/>
            <a:ext cx="8077200" cy="1143000"/>
          </a:xfrm>
        </p:spPr>
        <p:txBody>
          <a:bodyPr>
            <a:noAutofit/>
          </a:bodyPr>
          <a:lstStyle/>
          <a:p>
            <a:pPr algn="ctr"/>
            <a:r>
              <a:rPr lang="en-US" sz="3600" dirty="0"/>
              <a:t>Are these some of the  “Ones We Miss”?</a:t>
            </a:r>
          </a:p>
        </p:txBody>
      </p:sp>
      <p:grpSp>
        <p:nvGrpSpPr>
          <p:cNvPr id="28" name="Group 22"/>
          <p:cNvGrpSpPr/>
          <p:nvPr/>
        </p:nvGrpSpPr>
        <p:grpSpPr>
          <a:xfrm>
            <a:off x="2274724" y="1881937"/>
            <a:ext cx="4191000" cy="3670225"/>
            <a:chOff x="4733925" y="2814638"/>
            <a:chExt cx="1644324" cy="1440000"/>
          </a:xfrm>
        </p:grpSpPr>
        <p:pic>
          <p:nvPicPr>
            <p:cNvPr id="29" name="Picture 28" descr="orange.png"/>
            <p:cNvPicPr>
              <a:picLocks noChangeAspect="1"/>
            </p:cNvPicPr>
            <p:nvPr/>
          </p:nvPicPr>
          <p:blipFill>
            <a:blip r:embed="rId7" cstate="print">
              <a:lum contrast="40000"/>
            </a:blip>
            <a:stretch>
              <a:fillRect/>
            </a:stretch>
          </p:blipFill>
          <p:spPr>
            <a:xfrm>
              <a:off x="4733925" y="2814638"/>
              <a:ext cx="1644324" cy="1440000"/>
            </a:xfrm>
            <a:prstGeom prst="rect">
              <a:avLst/>
            </a:prstGeom>
          </p:spPr>
        </p:pic>
        <p:sp>
          <p:nvSpPr>
            <p:cNvPr id="30" name="TextBox 29"/>
            <p:cNvSpPr txBox="1"/>
            <p:nvPr/>
          </p:nvSpPr>
          <p:spPr>
            <a:xfrm>
              <a:off x="4920193" y="3048000"/>
              <a:ext cx="1271789" cy="779625"/>
            </a:xfrm>
            <a:prstGeom prst="rect">
              <a:avLst/>
            </a:prstGeom>
            <a:noFill/>
          </p:spPr>
          <p:txBody>
            <a:bodyPr wrap="none" rtlCol="0">
              <a:spAutoFit/>
            </a:bodyPr>
            <a:lstStyle/>
            <a:p>
              <a:pPr algn="ctr"/>
              <a:r>
                <a:rPr lang="en-US" sz="6000" dirty="0">
                  <a:solidFill>
                    <a:schemeClr val="bg1"/>
                  </a:solidFill>
                  <a:effectLst>
                    <a:outerShdw blurRad="38100" dist="38100" dir="2700000" algn="tl">
                      <a:srgbClr val="000000">
                        <a:alpha val="43137"/>
                      </a:srgbClr>
                    </a:outerShdw>
                  </a:effectLst>
                </a:rPr>
                <a:t>Native </a:t>
              </a:r>
              <a:br>
                <a:rPr lang="en-US" sz="6000" dirty="0">
                  <a:solidFill>
                    <a:schemeClr val="bg1"/>
                  </a:solidFill>
                  <a:effectLst>
                    <a:outerShdw blurRad="38100" dist="38100" dir="2700000" algn="tl">
                      <a:srgbClr val="000000">
                        <a:alpha val="43137"/>
                      </a:srgbClr>
                    </a:outerShdw>
                  </a:effectLst>
                </a:rPr>
              </a:br>
              <a:r>
                <a:rPr lang="en-US" sz="6000" dirty="0">
                  <a:solidFill>
                    <a:schemeClr val="bg1"/>
                  </a:solidFill>
                  <a:effectLst>
                    <a:outerShdw blurRad="38100" dist="38100" dir="2700000" algn="tl">
                      <a:srgbClr val="000000">
                        <a:alpha val="43137"/>
                      </a:srgbClr>
                    </a:outerShdw>
                  </a:effectLst>
                </a:rPr>
                <a:t>American</a:t>
              </a:r>
            </a:p>
          </p:txBody>
        </p:sp>
      </p:grpSp>
      <p:sp>
        <p:nvSpPr>
          <p:cNvPr id="31" name="Slide Number Placeholder 30"/>
          <p:cNvSpPr>
            <a:spLocks noGrp="1"/>
          </p:cNvSpPr>
          <p:nvPr>
            <p:ph type="sldNum" sz="quarter" idx="12"/>
          </p:nvPr>
        </p:nvSpPr>
        <p:spPr/>
        <p:txBody>
          <a:bodyPr/>
          <a:lstStyle/>
          <a:p>
            <a:fld id="{B61E0248-5B96-4812-B0E3-B0972F557A82}"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Richard Cardinal</a:t>
            </a:r>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26</a:t>
            </a:fld>
            <a:endParaRPr lang="en-US" dirty="0"/>
          </a:p>
        </p:txBody>
      </p:sp>
      <p:pic>
        <p:nvPicPr>
          <p:cNvPr id="205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91" t="24225" r="19017" b="28693"/>
          <a:stretch/>
        </p:blipFill>
        <p:spPr bwMode="auto">
          <a:xfrm>
            <a:off x="1219200" y="2133600"/>
            <a:ext cx="6749143" cy="349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51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Native Youth</a:t>
            </a:r>
          </a:p>
        </p:txBody>
      </p:sp>
      <p:sp>
        <p:nvSpPr>
          <p:cNvPr id="3" name="Content Placeholder 2"/>
          <p:cNvSpPr>
            <a:spLocks noGrp="1"/>
          </p:cNvSpPr>
          <p:nvPr>
            <p:ph idx="1"/>
          </p:nvPr>
        </p:nvSpPr>
        <p:spPr/>
        <p:txBody>
          <a:bodyPr>
            <a:normAutofit/>
          </a:bodyPr>
          <a:lstStyle/>
          <a:p>
            <a:endParaRPr lang="en-US" dirty="0"/>
          </a:p>
          <a:p>
            <a:r>
              <a:rPr lang="en-US" dirty="0"/>
              <a:t>Loss of cultural identity</a:t>
            </a:r>
          </a:p>
          <a:p>
            <a:r>
              <a:rPr lang="en-US" dirty="0"/>
              <a:t>Family disruption</a:t>
            </a:r>
          </a:p>
          <a:p>
            <a:r>
              <a:rPr lang="en-US" dirty="0"/>
              <a:t>Community violence</a:t>
            </a:r>
          </a:p>
          <a:p>
            <a:r>
              <a:rPr lang="en-US" dirty="0"/>
              <a:t>Family history of substance abuse</a:t>
            </a:r>
          </a:p>
          <a:p>
            <a:r>
              <a:rPr lang="en-US" dirty="0"/>
              <a:t>Lack of mental health services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Protective Factors for Native Youth</a:t>
            </a:r>
          </a:p>
        </p:txBody>
      </p:sp>
      <p:sp>
        <p:nvSpPr>
          <p:cNvPr id="3" name="Content Placeholder 2"/>
          <p:cNvSpPr>
            <a:spLocks noGrp="1"/>
          </p:cNvSpPr>
          <p:nvPr>
            <p:ph idx="1"/>
          </p:nvPr>
        </p:nvSpPr>
        <p:spPr>
          <a:xfrm>
            <a:off x="1752600" y="1371600"/>
            <a:ext cx="6934200" cy="4525963"/>
          </a:xfrm>
        </p:spPr>
        <p:txBody>
          <a:bodyPr/>
          <a:lstStyle/>
          <a:p>
            <a:endParaRPr lang="en-US" sz="3600" dirty="0"/>
          </a:p>
          <a:p>
            <a:r>
              <a:rPr lang="en-US" sz="3600" dirty="0"/>
              <a:t>Culture</a:t>
            </a:r>
          </a:p>
          <a:p>
            <a:r>
              <a:rPr lang="en-US" sz="3600" dirty="0"/>
              <a:t>Tradition</a:t>
            </a:r>
          </a:p>
          <a:p>
            <a:r>
              <a:rPr lang="en-US" sz="3600" dirty="0"/>
              <a:t>Community</a:t>
            </a:r>
          </a:p>
          <a:p>
            <a:r>
              <a:rPr lang="en-US" sz="3600" dirty="0"/>
              <a:t>Family</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Richard Cardinal</a:t>
            </a:r>
          </a:p>
        </p:txBody>
      </p:sp>
      <p:sp>
        <p:nvSpPr>
          <p:cNvPr id="3" name="Content Placeholder 2"/>
          <p:cNvSpPr>
            <a:spLocks noGrp="1"/>
          </p:cNvSpPr>
          <p:nvPr>
            <p:ph idx="1"/>
          </p:nvPr>
        </p:nvSpPr>
        <p:spPr/>
        <p:txBody>
          <a:bodyPr/>
          <a:lstStyle/>
          <a:p>
            <a:r>
              <a:rPr lang="en-US" sz="3600" dirty="0"/>
              <a:t>Risk Factors?</a:t>
            </a:r>
          </a:p>
          <a:p>
            <a:endParaRPr lang="en-US" sz="3600" dirty="0"/>
          </a:p>
          <a:p>
            <a:r>
              <a:rPr lang="en-US" sz="3600" dirty="0"/>
              <a:t>Protective Factors?</a:t>
            </a:r>
          </a:p>
          <a:p>
            <a:endParaRPr lang="en-US" sz="3600" dirty="0"/>
          </a:p>
          <a:p>
            <a:r>
              <a:rPr lang="en-US" sz="3600" dirty="0"/>
              <a:t>Commonalities to youth in the system today?</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676400"/>
            <a:ext cx="8077200" cy="4449763"/>
          </a:xfrm>
        </p:spPr>
        <p:txBody>
          <a:bodyPr>
            <a:normAutofit fontScale="92500" lnSpcReduction="10000"/>
          </a:bodyPr>
          <a:lstStyle/>
          <a:p>
            <a:pPr marL="0" indent="0" algn="ctr">
              <a:buNone/>
            </a:pPr>
            <a:r>
              <a:rPr lang="en-US" sz="6600"/>
              <a:t>“We need to stop the ignorance, stop the intolerance, stop the stigma, and stop the silence” </a:t>
            </a:r>
            <a:r>
              <a:rPr lang="en-US" sz="1500"/>
              <a:t>Kevin Breel</a:t>
            </a:r>
            <a:endParaRPr lang="en-US" sz="1500" b="1" i="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fld id="{B61E0248-5B96-4812-B0E3-B0972F557A82}"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2057400" y="1295400"/>
            <a:ext cx="4625649" cy="4843298"/>
            <a:chOff x="2286000" y="660400"/>
            <a:chExt cx="4092249" cy="4284800"/>
          </a:xfrm>
        </p:grpSpPr>
        <p:grpSp>
          <p:nvGrpSpPr>
            <p:cNvPr id="4" name="Group 25"/>
            <p:cNvGrpSpPr/>
            <p:nvPr/>
          </p:nvGrpSpPr>
          <p:grpSpPr>
            <a:xfrm>
              <a:off x="3486150" y="2057400"/>
              <a:ext cx="1695450" cy="1495425"/>
              <a:chOff x="6705600" y="4191000"/>
              <a:chExt cx="1695450" cy="1495425"/>
            </a:xfrm>
          </p:grpSpPr>
          <p:pic>
            <p:nvPicPr>
              <p:cNvPr id="49" name="Picture 48" descr="white.jpg"/>
              <p:cNvPicPr>
                <a:picLocks noChangeAspect="1"/>
              </p:cNvPicPr>
              <p:nvPr/>
            </p:nvPicPr>
            <p:blipFill>
              <a:blip r:embed="rId2" cstate="print"/>
              <a:stretch>
                <a:fillRect/>
              </a:stretch>
            </p:blipFill>
            <p:spPr>
              <a:xfrm>
                <a:off x="6705600" y="4191000"/>
                <a:ext cx="1695450" cy="1495425"/>
              </a:xfrm>
              <a:prstGeom prst="rect">
                <a:avLst/>
              </a:prstGeom>
            </p:spPr>
          </p:pic>
          <p:sp>
            <p:nvSpPr>
              <p:cNvPr id="50" name="TextBox 49"/>
              <p:cNvSpPr txBox="1"/>
              <p:nvPr/>
            </p:nvSpPr>
            <p:spPr>
              <a:xfrm>
                <a:off x="7169118" y="4707880"/>
                <a:ext cx="76841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Boys</a:t>
                </a:r>
                <a:endParaRPr lang="en-US" dirty="0">
                  <a:effectLst>
                    <a:outerShdw blurRad="38100" dist="38100" dir="2700000" algn="tl">
                      <a:srgbClr val="000000">
                        <a:alpha val="43137"/>
                      </a:srgbClr>
                    </a:outerShdw>
                  </a:effectLst>
                </a:endParaRPr>
              </a:p>
            </p:txBody>
          </p:sp>
        </p:grpSp>
        <p:grpSp>
          <p:nvGrpSpPr>
            <p:cNvPr id="5" name="Group 18"/>
            <p:cNvGrpSpPr/>
            <p:nvPr/>
          </p:nvGrpSpPr>
          <p:grpSpPr>
            <a:xfrm>
              <a:off x="2286000" y="1371600"/>
              <a:ext cx="1644324" cy="1440000"/>
              <a:chOff x="2286000" y="1371600"/>
              <a:chExt cx="1644324" cy="1440000"/>
            </a:xfrm>
          </p:grpSpPr>
          <p:pic>
            <p:nvPicPr>
              <p:cNvPr id="47" name="Picture 6" descr="green.png"/>
              <p:cNvPicPr>
                <a:picLocks noChangeAspect="1"/>
              </p:cNvPicPr>
              <p:nvPr/>
            </p:nvPicPr>
            <p:blipFill>
              <a:blip r:embed="rId3" cstate="print">
                <a:lum contrast="40000"/>
              </a:blip>
              <a:stretch>
                <a:fillRect/>
              </a:stretch>
            </p:blipFill>
            <p:spPr>
              <a:xfrm>
                <a:off x="2286000" y="1371600"/>
                <a:ext cx="1644324" cy="1440000"/>
              </a:xfrm>
              <a:prstGeom prst="rect">
                <a:avLst/>
              </a:prstGeom>
            </p:spPr>
          </p:pic>
          <p:sp>
            <p:nvSpPr>
              <p:cNvPr id="48" name="TextBox 10"/>
              <p:cNvSpPr txBox="1"/>
              <p:nvPr/>
            </p:nvSpPr>
            <p:spPr>
              <a:xfrm>
                <a:off x="2603345" y="1860768"/>
                <a:ext cx="1009635"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LGBTQ</a:t>
                </a:r>
                <a:endParaRPr lang="en-US" dirty="0">
                  <a:solidFill>
                    <a:schemeClr val="bg1"/>
                  </a:solidFill>
                  <a:effectLst>
                    <a:outerShdw blurRad="38100" dist="38100" dir="2700000" algn="tl">
                      <a:srgbClr val="000000">
                        <a:alpha val="43137"/>
                      </a:srgbClr>
                    </a:outerShdw>
                  </a:effectLst>
                </a:endParaRPr>
              </a:p>
            </p:txBody>
          </p:sp>
        </p:grpSp>
        <p:grpSp>
          <p:nvGrpSpPr>
            <p:cNvPr id="6" name="Group 17"/>
            <p:cNvGrpSpPr/>
            <p:nvPr/>
          </p:nvGrpSpPr>
          <p:grpSpPr>
            <a:xfrm>
              <a:off x="3509962" y="660400"/>
              <a:ext cx="1644324" cy="1440000"/>
              <a:chOff x="3505200" y="660400"/>
              <a:chExt cx="1644324" cy="1440000"/>
            </a:xfrm>
          </p:grpSpPr>
          <p:pic>
            <p:nvPicPr>
              <p:cNvPr id="45" name="Picture 8" descr="purple.png"/>
              <p:cNvPicPr>
                <a:picLocks noChangeAspect="1"/>
              </p:cNvPicPr>
              <p:nvPr/>
            </p:nvPicPr>
            <p:blipFill>
              <a:blip r:embed="rId4" cstate="print">
                <a:lum contrast="40000"/>
              </a:blip>
              <a:stretch>
                <a:fillRect/>
              </a:stretch>
            </p:blipFill>
            <p:spPr>
              <a:xfrm>
                <a:off x="3505200" y="660400"/>
                <a:ext cx="1644324" cy="1440000"/>
              </a:xfrm>
              <a:prstGeom prst="rect">
                <a:avLst/>
              </a:prstGeom>
            </p:spPr>
          </p:pic>
          <p:sp>
            <p:nvSpPr>
              <p:cNvPr id="46" name="TextBox 11"/>
              <p:cNvSpPr txBox="1"/>
              <p:nvPr/>
            </p:nvSpPr>
            <p:spPr>
              <a:xfrm>
                <a:off x="3639193" y="9144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African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7" name="Group 19"/>
            <p:cNvGrpSpPr/>
            <p:nvPr/>
          </p:nvGrpSpPr>
          <p:grpSpPr>
            <a:xfrm>
              <a:off x="2286000" y="2793863"/>
              <a:ext cx="1644324" cy="1440000"/>
              <a:chOff x="2286000" y="2793863"/>
              <a:chExt cx="1644324" cy="1440000"/>
            </a:xfrm>
          </p:grpSpPr>
          <p:pic>
            <p:nvPicPr>
              <p:cNvPr id="43" name="Picture 3" descr="red.png"/>
              <p:cNvPicPr>
                <a:picLocks noChangeAspect="1"/>
              </p:cNvPicPr>
              <p:nvPr/>
            </p:nvPicPr>
            <p:blipFill>
              <a:blip r:embed="rId5" cstate="print">
                <a:lum contrast="40000"/>
              </a:blip>
              <a:stretch>
                <a:fillRect/>
              </a:stretch>
            </p:blipFill>
            <p:spPr>
              <a:xfrm>
                <a:off x="2286000" y="2793863"/>
                <a:ext cx="1644324" cy="1440000"/>
              </a:xfrm>
              <a:prstGeom prst="rect">
                <a:avLst/>
              </a:prstGeom>
            </p:spPr>
          </p:pic>
          <p:sp>
            <p:nvSpPr>
              <p:cNvPr id="44" name="TextBox 43"/>
              <p:cNvSpPr txBox="1"/>
              <p:nvPr/>
            </p:nvSpPr>
            <p:spPr>
              <a:xfrm>
                <a:off x="2608667" y="3283031"/>
                <a:ext cx="998991"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Bullies</a:t>
                </a:r>
                <a:endParaRPr lang="en-US" dirty="0">
                  <a:solidFill>
                    <a:schemeClr val="bg1"/>
                  </a:solidFill>
                  <a:effectLst>
                    <a:outerShdw blurRad="38100" dist="38100" dir="2700000" algn="tl">
                      <a:srgbClr val="000000">
                        <a:alpha val="43137"/>
                      </a:srgbClr>
                    </a:outerShdw>
                  </a:effectLst>
                </a:endParaRPr>
              </a:p>
            </p:txBody>
          </p:sp>
        </p:grpSp>
        <p:grpSp>
          <p:nvGrpSpPr>
            <p:cNvPr id="8" name="Group 20"/>
            <p:cNvGrpSpPr/>
            <p:nvPr/>
          </p:nvGrpSpPr>
          <p:grpSpPr>
            <a:xfrm>
              <a:off x="3509962" y="3505200"/>
              <a:ext cx="1644324" cy="1440000"/>
              <a:chOff x="3514725" y="3505200"/>
              <a:chExt cx="1644324" cy="1440000"/>
            </a:xfrm>
          </p:grpSpPr>
          <p:pic>
            <p:nvPicPr>
              <p:cNvPr id="41" name="Picture 4" descr="blue.png"/>
              <p:cNvPicPr>
                <a:picLocks noChangeAspect="1"/>
              </p:cNvPicPr>
              <p:nvPr/>
            </p:nvPicPr>
            <p:blipFill>
              <a:blip r:embed="rId6" cstate="print">
                <a:lum contrast="40000"/>
              </a:blip>
              <a:stretch>
                <a:fillRect/>
              </a:stretch>
            </p:blipFill>
            <p:spPr>
              <a:xfrm>
                <a:off x="3514725" y="3505200"/>
                <a:ext cx="1644324" cy="1440000"/>
              </a:xfrm>
              <a:prstGeom prst="rect">
                <a:avLst/>
              </a:prstGeom>
            </p:spPr>
          </p:pic>
          <p:sp>
            <p:nvSpPr>
              <p:cNvPr id="42" name="TextBox 41"/>
              <p:cNvSpPr txBox="1"/>
              <p:nvPr/>
            </p:nvSpPr>
            <p:spPr>
              <a:xfrm>
                <a:off x="3816552" y="3994368"/>
                <a:ext cx="1040670"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Bullied</a:t>
                </a:r>
                <a:endParaRPr lang="en-US" dirty="0">
                  <a:solidFill>
                    <a:schemeClr val="bg1"/>
                  </a:solidFill>
                  <a:effectLst>
                    <a:outerShdw blurRad="38100" dist="38100" dir="2700000" algn="tl">
                      <a:srgbClr val="000000">
                        <a:alpha val="43137"/>
                      </a:srgbClr>
                    </a:outerShdw>
                  </a:effectLst>
                </a:endParaRPr>
              </a:p>
            </p:txBody>
          </p:sp>
        </p:grpSp>
        <p:grpSp>
          <p:nvGrpSpPr>
            <p:cNvPr id="9" name="Group 22"/>
            <p:cNvGrpSpPr/>
            <p:nvPr/>
          </p:nvGrpSpPr>
          <p:grpSpPr>
            <a:xfrm>
              <a:off x="4733925" y="2814638"/>
              <a:ext cx="1644324" cy="1440000"/>
              <a:chOff x="4733925" y="2814638"/>
              <a:chExt cx="1644324" cy="1440000"/>
            </a:xfrm>
          </p:grpSpPr>
          <p:pic>
            <p:nvPicPr>
              <p:cNvPr id="39" name="Picture 7" descr="orange.png"/>
              <p:cNvPicPr>
                <a:picLocks noChangeAspect="1"/>
              </p:cNvPicPr>
              <p:nvPr/>
            </p:nvPicPr>
            <p:blipFill>
              <a:blip r:embed="rId7" cstate="print">
                <a:lum contrast="40000"/>
              </a:blip>
              <a:stretch>
                <a:fillRect/>
              </a:stretch>
            </p:blipFill>
            <p:spPr>
              <a:xfrm>
                <a:off x="4733925" y="2814638"/>
                <a:ext cx="1644324" cy="1440000"/>
              </a:xfrm>
              <a:prstGeom prst="rect">
                <a:avLst/>
              </a:prstGeom>
            </p:spPr>
          </p:pic>
          <p:sp>
            <p:nvSpPr>
              <p:cNvPr id="40" name="TextBox 39"/>
              <p:cNvSpPr txBox="1"/>
              <p:nvPr/>
            </p:nvSpPr>
            <p:spPr>
              <a:xfrm>
                <a:off x="4867918" y="30480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Native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10" name="Group 23"/>
            <p:cNvGrpSpPr/>
            <p:nvPr/>
          </p:nvGrpSpPr>
          <p:grpSpPr>
            <a:xfrm>
              <a:off x="4714875" y="1390650"/>
              <a:ext cx="1644324" cy="1440000"/>
              <a:chOff x="4714875" y="1390650"/>
              <a:chExt cx="1644324" cy="1440000"/>
            </a:xfrm>
          </p:grpSpPr>
          <p:pic>
            <p:nvPicPr>
              <p:cNvPr id="37" name="Picture 5" descr="brown.png"/>
              <p:cNvPicPr>
                <a:picLocks noChangeAspect="1"/>
              </p:cNvPicPr>
              <p:nvPr/>
            </p:nvPicPr>
            <p:blipFill>
              <a:blip r:embed="rId8" cstate="print">
                <a:lum contrast="40000"/>
              </a:blip>
              <a:stretch>
                <a:fillRect/>
              </a:stretch>
            </p:blipFill>
            <p:spPr>
              <a:xfrm>
                <a:off x="4714875" y="1390650"/>
                <a:ext cx="1644324" cy="1440000"/>
              </a:xfrm>
              <a:prstGeom prst="rect">
                <a:avLst/>
              </a:prstGeom>
            </p:spPr>
          </p:pic>
          <p:sp>
            <p:nvSpPr>
              <p:cNvPr id="38" name="TextBox 37"/>
              <p:cNvSpPr txBox="1"/>
              <p:nvPr/>
            </p:nvSpPr>
            <p:spPr>
              <a:xfrm>
                <a:off x="5000191" y="1676400"/>
                <a:ext cx="1073692"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The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System</a:t>
                </a:r>
              </a:p>
            </p:txBody>
          </p:sp>
        </p:grpSp>
      </p:grpSp>
      <p:sp>
        <p:nvSpPr>
          <p:cNvPr id="2" name="Title 1"/>
          <p:cNvSpPr>
            <a:spLocks noGrp="1"/>
          </p:cNvSpPr>
          <p:nvPr>
            <p:ph type="title" idx="4294967295"/>
          </p:nvPr>
        </p:nvSpPr>
        <p:spPr>
          <a:xfrm>
            <a:off x="304800" y="304800"/>
            <a:ext cx="8077200" cy="1143000"/>
          </a:xfrm>
        </p:spPr>
        <p:txBody>
          <a:bodyPr>
            <a:noAutofit/>
          </a:bodyPr>
          <a:lstStyle/>
          <a:p>
            <a:pPr algn="ctr"/>
            <a:r>
              <a:rPr lang="en-US" sz="3600" dirty="0"/>
              <a:t>Are these some of the  “Ones We Miss”?</a:t>
            </a:r>
          </a:p>
        </p:txBody>
      </p:sp>
      <p:grpSp>
        <p:nvGrpSpPr>
          <p:cNvPr id="28" name="Group 17"/>
          <p:cNvGrpSpPr/>
          <p:nvPr/>
        </p:nvGrpSpPr>
        <p:grpSpPr>
          <a:xfrm>
            <a:off x="2238426" y="1850149"/>
            <a:ext cx="4263596" cy="3733800"/>
            <a:chOff x="3505200" y="660400"/>
            <a:chExt cx="1644324" cy="1440000"/>
          </a:xfrm>
        </p:grpSpPr>
        <p:pic>
          <p:nvPicPr>
            <p:cNvPr id="31" name="Picture 30" descr="purple.png"/>
            <p:cNvPicPr>
              <a:picLocks noChangeAspect="1"/>
            </p:cNvPicPr>
            <p:nvPr/>
          </p:nvPicPr>
          <p:blipFill>
            <a:blip r:embed="rId4" cstate="print">
              <a:lum contrast="40000"/>
            </a:blip>
            <a:stretch>
              <a:fillRect/>
            </a:stretch>
          </p:blipFill>
          <p:spPr>
            <a:xfrm>
              <a:off x="3505200" y="660400"/>
              <a:ext cx="1644324" cy="1440000"/>
            </a:xfrm>
            <a:prstGeom prst="rect">
              <a:avLst/>
            </a:prstGeom>
          </p:spPr>
        </p:pic>
        <p:sp>
          <p:nvSpPr>
            <p:cNvPr id="32" name="TextBox 31"/>
            <p:cNvSpPr txBox="1"/>
            <p:nvPr/>
          </p:nvSpPr>
          <p:spPr>
            <a:xfrm>
              <a:off x="3717423" y="914400"/>
              <a:ext cx="1219879" cy="747803"/>
            </a:xfrm>
            <a:prstGeom prst="rect">
              <a:avLst/>
            </a:prstGeom>
            <a:noFill/>
          </p:spPr>
          <p:txBody>
            <a:bodyPr wrap="none" rtlCol="0">
              <a:spAutoFit/>
            </a:bodyPr>
            <a:lstStyle/>
            <a:p>
              <a:pPr algn="ctr"/>
              <a:r>
                <a:rPr lang="en-US" sz="6000" dirty="0">
                  <a:solidFill>
                    <a:schemeClr val="bg1"/>
                  </a:solidFill>
                  <a:effectLst>
                    <a:outerShdw blurRad="38100" dist="38100" dir="2700000" algn="tl">
                      <a:srgbClr val="000000">
                        <a:alpha val="43137"/>
                      </a:srgbClr>
                    </a:outerShdw>
                  </a:effectLst>
                </a:rPr>
                <a:t>African </a:t>
              </a:r>
              <a:br>
                <a:rPr lang="en-US" sz="6000" dirty="0">
                  <a:solidFill>
                    <a:schemeClr val="bg1"/>
                  </a:solidFill>
                  <a:effectLst>
                    <a:outerShdw blurRad="38100" dist="38100" dir="2700000" algn="tl">
                      <a:srgbClr val="000000">
                        <a:alpha val="43137"/>
                      </a:srgbClr>
                    </a:outerShdw>
                  </a:effectLst>
                </a:rPr>
              </a:br>
              <a:r>
                <a:rPr lang="en-US" sz="6000" dirty="0">
                  <a:solidFill>
                    <a:schemeClr val="bg1"/>
                  </a:solidFill>
                  <a:effectLst>
                    <a:outerShdw blurRad="38100" dist="38100" dir="2700000" algn="tl">
                      <a:srgbClr val="000000">
                        <a:alpha val="43137"/>
                      </a:srgbClr>
                    </a:outerShdw>
                  </a:effectLst>
                </a:rPr>
                <a:t>American</a:t>
              </a:r>
            </a:p>
          </p:txBody>
        </p:sp>
      </p:grpSp>
      <p:sp>
        <p:nvSpPr>
          <p:cNvPr id="33" name="Slide Number Placeholder 32"/>
          <p:cNvSpPr>
            <a:spLocks noGrp="1"/>
          </p:cNvSpPr>
          <p:nvPr>
            <p:ph type="sldNum" sz="quarter" idx="12"/>
          </p:nvPr>
        </p:nvSpPr>
        <p:spPr/>
        <p:txBody>
          <a:bodyPr/>
          <a:lstStyle/>
          <a:p>
            <a:fld id="{B61E0248-5B96-4812-B0E3-B0972F557A82}" type="slidenum">
              <a:rPr lang="en-US" smtClean="0"/>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Risk Factors for African American  Youth</a:t>
            </a:r>
          </a:p>
        </p:txBody>
      </p:sp>
      <p:sp>
        <p:nvSpPr>
          <p:cNvPr id="3" name="Content Placeholder 2"/>
          <p:cNvSpPr>
            <a:spLocks noGrp="1"/>
          </p:cNvSpPr>
          <p:nvPr>
            <p:ph idx="1"/>
          </p:nvPr>
        </p:nvSpPr>
        <p:spPr/>
        <p:txBody>
          <a:bodyPr>
            <a:normAutofit lnSpcReduction="10000"/>
          </a:bodyPr>
          <a:lstStyle/>
          <a:p>
            <a:pPr lvl="0"/>
            <a:r>
              <a:rPr lang="en-US" dirty="0"/>
              <a:t>Age</a:t>
            </a:r>
          </a:p>
          <a:p>
            <a:pPr lvl="0"/>
            <a:r>
              <a:rPr lang="en-US" dirty="0"/>
              <a:t>Marital status </a:t>
            </a:r>
          </a:p>
          <a:p>
            <a:pPr lvl="0"/>
            <a:r>
              <a:rPr lang="en-US" dirty="0"/>
              <a:t>Family conflict</a:t>
            </a:r>
          </a:p>
          <a:p>
            <a:pPr lvl="0"/>
            <a:r>
              <a:rPr lang="en-US" dirty="0"/>
              <a:t>Acculturation </a:t>
            </a:r>
          </a:p>
          <a:p>
            <a:pPr lvl="0"/>
            <a:r>
              <a:rPr lang="en-US" dirty="0"/>
              <a:t>Hopelessness, racism and discrimination </a:t>
            </a:r>
          </a:p>
          <a:p>
            <a:pPr lvl="0"/>
            <a:r>
              <a:rPr lang="en-US" dirty="0"/>
              <a:t>Access to and use of mental health services</a:t>
            </a:r>
          </a:p>
          <a:p>
            <a:pPr lvl="0"/>
            <a:r>
              <a:rPr lang="en-US" dirty="0"/>
              <a:t>Access to firearms</a:t>
            </a:r>
          </a:p>
          <a:p>
            <a:pPr lvl="0"/>
            <a:r>
              <a:rPr lang="en-US" dirty="0"/>
              <a:t>Gender/cultural role expectations</a:t>
            </a:r>
          </a:p>
        </p:txBody>
      </p:sp>
      <p:sp>
        <p:nvSpPr>
          <p:cNvPr id="4" name="Slide Number Placeholder 3"/>
          <p:cNvSpPr>
            <a:spLocks noGrp="1"/>
          </p:cNvSpPr>
          <p:nvPr>
            <p:ph type="sldNum" sz="quarter" idx="12"/>
          </p:nvPr>
        </p:nvSpPr>
        <p:spPr/>
        <p:txBody>
          <a:bodyPr/>
          <a:lstStyle/>
          <a:p>
            <a:fld id="{B61E0248-5B96-4812-B0E3-B0972F557A82}"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Protective Factors for African American  Youth</a:t>
            </a:r>
          </a:p>
        </p:txBody>
      </p:sp>
      <p:sp>
        <p:nvSpPr>
          <p:cNvPr id="3" name="Content Placeholder 2"/>
          <p:cNvSpPr>
            <a:spLocks noGrp="1"/>
          </p:cNvSpPr>
          <p:nvPr>
            <p:ph idx="1"/>
          </p:nvPr>
        </p:nvSpPr>
        <p:spPr/>
        <p:txBody>
          <a:bodyPr/>
          <a:lstStyle/>
          <a:p>
            <a:endParaRPr lang="en-US" dirty="0"/>
          </a:p>
          <a:p>
            <a:r>
              <a:rPr lang="en-US" dirty="0"/>
              <a:t>Religion</a:t>
            </a:r>
          </a:p>
          <a:p>
            <a:r>
              <a:rPr lang="en-US" dirty="0"/>
              <a:t>Social and economic support</a:t>
            </a:r>
          </a:p>
          <a:p>
            <a:r>
              <a:rPr lang="en-US" dirty="0"/>
              <a:t>Black identity</a:t>
            </a:r>
          </a:p>
          <a:p>
            <a:r>
              <a:rPr lang="en-US" dirty="0"/>
              <a:t>Geographic location</a:t>
            </a:r>
          </a:p>
          <a:p>
            <a:r>
              <a:rPr lang="en-US" dirty="0"/>
              <a:t>Connection to family, community and social institutions</a:t>
            </a:r>
          </a:p>
        </p:txBody>
      </p:sp>
      <p:sp>
        <p:nvSpPr>
          <p:cNvPr id="6" name="Slide Number Placeholder 5"/>
          <p:cNvSpPr>
            <a:spLocks noGrp="1"/>
          </p:cNvSpPr>
          <p:nvPr>
            <p:ph type="sldNum" sz="quarter" idx="12"/>
          </p:nvPr>
        </p:nvSpPr>
        <p:spPr/>
        <p:txBody>
          <a:bodyPr/>
          <a:lstStyle/>
          <a:p>
            <a:fld id="{B61E0248-5B96-4812-B0E3-B0972F557A82}"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2057400" y="1295400"/>
            <a:ext cx="4625649" cy="4843298"/>
            <a:chOff x="2286000" y="660400"/>
            <a:chExt cx="4092249" cy="4284800"/>
          </a:xfrm>
        </p:grpSpPr>
        <p:grpSp>
          <p:nvGrpSpPr>
            <p:cNvPr id="4" name="Group 25"/>
            <p:cNvGrpSpPr/>
            <p:nvPr/>
          </p:nvGrpSpPr>
          <p:grpSpPr>
            <a:xfrm>
              <a:off x="3486150" y="2057400"/>
              <a:ext cx="1695450" cy="1495425"/>
              <a:chOff x="6705600" y="4191000"/>
              <a:chExt cx="1695450" cy="1495425"/>
            </a:xfrm>
          </p:grpSpPr>
          <p:pic>
            <p:nvPicPr>
              <p:cNvPr id="49" name="Picture 48" descr="white.jpg"/>
              <p:cNvPicPr>
                <a:picLocks noChangeAspect="1"/>
              </p:cNvPicPr>
              <p:nvPr/>
            </p:nvPicPr>
            <p:blipFill>
              <a:blip r:embed="rId2" cstate="print"/>
              <a:stretch>
                <a:fillRect/>
              </a:stretch>
            </p:blipFill>
            <p:spPr>
              <a:xfrm>
                <a:off x="6705600" y="4191000"/>
                <a:ext cx="1695450" cy="1495425"/>
              </a:xfrm>
              <a:prstGeom prst="rect">
                <a:avLst/>
              </a:prstGeom>
            </p:spPr>
          </p:pic>
          <p:sp>
            <p:nvSpPr>
              <p:cNvPr id="50" name="TextBox 49"/>
              <p:cNvSpPr txBox="1"/>
              <p:nvPr/>
            </p:nvSpPr>
            <p:spPr>
              <a:xfrm>
                <a:off x="7169118" y="4707880"/>
                <a:ext cx="76841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Boys</a:t>
                </a:r>
                <a:endParaRPr lang="en-US" dirty="0">
                  <a:effectLst>
                    <a:outerShdw blurRad="38100" dist="38100" dir="2700000" algn="tl">
                      <a:srgbClr val="000000">
                        <a:alpha val="43137"/>
                      </a:srgbClr>
                    </a:outerShdw>
                  </a:effectLst>
                </a:endParaRPr>
              </a:p>
            </p:txBody>
          </p:sp>
        </p:grpSp>
        <p:grpSp>
          <p:nvGrpSpPr>
            <p:cNvPr id="5" name="Group 18"/>
            <p:cNvGrpSpPr/>
            <p:nvPr/>
          </p:nvGrpSpPr>
          <p:grpSpPr>
            <a:xfrm>
              <a:off x="2286000" y="1371600"/>
              <a:ext cx="1644324" cy="1440000"/>
              <a:chOff x="2286000" y="1371600"/>
              <a:chExt cx="1644324" cy="1440000"/>
            </a:xfrm>
          </p:grpSpPr>
          <p:pic>
            <p:nvPicPr>
              <p:cNvPr id="47" name="Picture 6" descr="green.png"/>
              <p:cNvPicPr>
                <a:picLocks noChangeAspect="1"/>
              </p:cNvPicPr>
              <p:nvPr/>
            </p:nvPicPr>
            <p:blipFill>
              <a:blip r:embed="rId3" cstate="print">
                <a:lum contrast="40000"/>
              </a:blip>
              <a:stretch>
                <a:fillRect/>
              </a:stretch>
            </p:blipFill>
            <p:spPr>
              <a:xfrm>
                <a:off x="2286000" y="1371600"/>
                <a:ext cx="1644324" cy="1440000"/>
              </a:xfrm>
              <a:prstGeom prst="rect">
                <a:avLst/>
              </a:prstGeom>
            </p:spPr>
          </p:pic>
          <p:sp>
            <p:nvSpPr>
              <p:cNvPr id="48" name="TextBox 10"/>
              <p:cNvSpPr txBox="1"/>
              <p:nvPr/>
            </p:nvSpPr>
            <p:spPr>
              <a:xfrm>
                <a:off x="2603345" y="1860768"/>
                <a:ext cx="1009635"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LGBTQ</a:t>
                </a:r>
                <a:endParaRPr lang="en-US" dirty="0">
                  <a:solidFill>
                    <a:schemeClr val="bg1"/>
                  </a:solidFill>
                  <a:effectLst>
                    <a:outerShdw blurRad="38100" dist="38100" dir="2700000" algn="tl">
                      <a:srgbClr val="000000">
                        <a:alpha val="43137"/>
                      </a:srgbClr>
                    </a:outerShdw>
                  </a:effectLst>
                </a:endParaRPr>
              </a:p>
            </p:txBody>
          </p:sp>
        </p:grpSp>
        <p:grpSp>
          <p:nvGrpSpPr>
            <p:cNvPr id="6" name="Group 17"/>
            <p:cNvGrpSpPr/>
            <p:nvPr/>
          </p:nvGrpSpPr>
          <p:grpSpPr>
            <a:xfrm>
              <a:off x="3509962" y="660400"/>
              <a:ext cx="1644324" cy="1440000"/>
              <a:chOff x="3505200" y="660400"/>
              <a:chExt cx="1644324" cy="1440000"/>
            </a:xfrm>
          </p:grpSpPr>
          <p:pic>
            <p:nvPicPr>
              <p:cNvPr id="45" name="Picture 8" descr="purple.png"/>
              <p:cNvPicPr>
                <a:picLocks noChangeAspect="1"/>
              </p:cNvPicPr>
              <p:nvPr/>
            </p:nvPicPr>
            <p:blipFill>
              <a:blip r:embed="rId4" cstate="print">
                <a:lum contrast="40000"/>
              </a:blip>
              <a:stretch>
                <a:fillRect/>
              </a:stretch>
            </p:blipFill>
            <p:spPr>
              <a:xfrm>
                <a:off x="3505200" y="660400"/>
                <a:ext cx="1644324" cy="1440000"/>
              </a:xfrm>
              <a:prstGeom prst="rect">
                <a:avLst/>
              </a:prstGeom>
            </p:spPr>
          </p:pic>
          <p:sp>
            <p:nvSpPr>
              <p:cNvPr id="46" name="TextBox 11"/>
              <p:cNvSpPr txBox="1"/>
              <p:nvPr/>
            </p:nvSpPr>
            <p:spPr>
              <a:xfrm>
                <a:off x="3639193" y="9144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African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7" name="Group 19"/>
            <p:cNvGrpSpPr/>
            <p:nvPr/>
          </p:nvGrpSpPr>
          <p:grpSpPr>
            <a:xfrm>
              <a:off x="2286000" y="2793863"/>
              <a:ext cx="1644324" cy="1440000"/>
              <a:chOff x="2286000" y="2793863"/>
              <a:chExt cx="1644324" cy="1440000"/>
            </a:xfrm>
          </p:grpSpPr>
          <p:pic>
            <p:nvPicPr>
              <p:cNvPr id="43" name="Picture 3" descr="red.png"/>
              <p:cNvPicPr>
                <a:picLocks noChangeAspect="1"/>
              </p:cNvPicPr>
              <p:nvPr/>
            </p:nvPicPr>
            <p:blipFill>
              <a:blip r:embed="rId5" cstate="print">
                <a:lum contrast="40000"/>
              </a:blip>
              <a:stretch>
                <a:fillRect/>
              </a:stretch>
            </p:blipFill>
            <p:spPr>
              <a:xfrm>
                <a:off x="2286000" y="2793863"/>
                <a:ext cx="1644324" cy="1440000"/>
              </a:xfrm>
              <a:prstGeom prst="rect">
                <a:avLst/>
              </a:prstGeom>
            </p:spPr>
          </p:pic>
          <p:sp>
            <p:nvSpPr>
              <p:cNvPr id="44" name="TextBox 43"/>
              <p:cNvSpPr txBox="1"/>
              <p:nvPr/>
            </p:nvSpPr>
            <p:spPr>
              <a:xfrm>
                <a:off x="2608667" y="3283031"/>
                <a:ext cx="998991"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Bullies</a:t>
                </a:r>
                <a:endParaRPr lang="en-US" dirty="0">
                  <a:solidFill>
                    <a:schemeClr val="bg1"/>
                  </a:solidFill>
                  <a:effectLst>
                    <a:outerShdw blurRad="38100" dist="38100" dir="2700000" algn="tl">
                      <a:srgbClr val="000000">
                        <a:alpha val="43137"/>
                      </a:srgbClr>
                    </a:outerShdw>
                  </a:effectLst>
                </a:endParaRPr>
              </a:p>
            </p:txBody>
          </p:sp>
        </p:grpSp>
        <p:grpSp>
          <p:nvGrpSpPr>
            <p:cNvPr id="8" name="Group 20"/>
            <p:cNvGrpSpPr/>
            <p:nvPr/>
          </p:nvGrpSpPr>
          <p:grpSpPr>
            <a:xfrm>
              <a:off x="3509962" y="3505200"/>
              <a:ext cx="1644324" cy="1440000"/>
              <a:chOff x="3514725" y="3505200"/>
              <a:chExt cx="1644324" cy="1440000"/>
            </a:xfrm>
          </p:grpSpPr>
          <p:pic>
            <p:nvPicPr>
              <p:cNvPr id="41" name="Picture 4" descr="blue.png"/>
              <p:cNvPicPr>
                <a:picLocks noChangeAspect="1"/>
              </p:cNvPicPr>
              <p:nvPr/>
            </p:nvPicPr>
            <p:blipFill>
              <a:blip r:embed="rId6" cstate="print">
                <a:lum contrast="40000"/>
              </a:blip>
              <a:stretch>
                <a:fillRect/>
              </a:stretch>
            </p:blipFill>
            <p:spPr>
              <a:xfrm>
                <a:off x="3514725" y="3505200"/>
                <a:ext cx="1644324" cy="1440000"/>
              </a:xfrm>
              <a:prstGeom prst="rect">
                <a:avLst/>
              </a:prstGeom>
            </p:spPr>
          </p:pic>
          <p:sp>
            <p:nvSpPr>
              <p:cNvPr id="42" name="TextBox 41"/>
              <p:cNvSpPr txBox="1"/>
              <p:nvPr/>
            </p:nvSpPr>
            <p:spPr>
              <a:xfrm>
                <a:off x="3816552" y="3994368"/>
                <a:ext cx="1040670"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Bullied</a:t>
                </a:r>
                <a:endParaRPr lang="en-US" dirty="0">
                  <a:solidFill>
                    <a:schemeClr val="bg1"/>
                  </a:solidFill>
                  <a:effectLst>
                    <a:outerShdw blurRad="38100" dist="38100" dir="2700000" algn="tl">
                      <a:srgbClr val="000000">
                        <a:alpha val="43137"/>
                      </a:srgbClr>
                    </a:outerShdw>
                  </a:effectLst>
                </a:endParaRPr>
              </a:p>
            </p:txBody>
          </p:sp>
        </p:grpSp>
        <p:grpSp>
          <p:nvGrpSpPr>
            <p:cNvPr id="9" name="Group 22"/>
            <p:cNvGrpSpPr/>
            <p:nvPr/>
          </p:nvGrpSpPr>
          <p:grpSpPr>
            <a:xfrm>
              <a:off x="4733925" y="2814638"/>
              <a:ext cx="1644324" cy="1440000"/>
              <a:chOff x="4733925" y="2814638"/>
              <a:chExt cx="1644324" cy="1440000"/>
            </a:xfrm>
          </p:grpSpPr>
          <p:pic>
            <p:nvPicPr>
              <p:cNvPr id="39" name="Picture 7" descr="orange.png"/>
              <p:cNvPicPr>
                <a:picLocks noChangeAspect="1"/>
              </p:cNvPicPr>
              <p:nvPr/>
            </p:nvPicPr>
            <p:blipFill>
              <a:blip r:embed="rId7" cstate="print">
                <a:lum contrast="40000"/>
              </a:blip>
              <a:stretch>
                <a:fillRect/>
              </a:stretch>
            </p:blipFill>
            <p:spPr>
              <a:xfrm>
                <a:off x="4733925" y="2814638"/>
                <a:ext cx="1644324" cy="1440000"/>
              </a:xfrm>
              <a:prstGeom prst="rect">
                <a:avLst/>
              </a:prstGeom>
            </p:spPr>
          </p:pic>
          <p:sp>
            <p:nvSpPr>
              <p:cNvPr id="40" name="TextBox 39"/>
              <p:cNvSpPr txBox="1"/>
              <p:nvPr/>
            </p:nvSpPr>
            <p:spPr>
              <a:xfrm>
                <a:off x="4867918" y="30480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Native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10" name="Group 23"/>
            <p:cNvGrpSpPr/>
            <p:nvPr/>
          </p:nvGrpSpPr>
          <p:grpSpPr>
            <a:xfrm>
              <a:off x="4714875" y="1390650"/>
              <a:ext cx="1644324" cy="1440000"/>
              <a:chOff x="4714875" y="1390650"/>
              <a:chExt cx="1644324" cy="1440000"/>
            </a:xfrm>
          </p:grpSpPr>
          <p:pic>
            <p:nvPicPr>
              <p:cNvPr id="37" name="Picture 5" descr="brown.png"/>
              <p:cNvPicPr>
                <a:picLocks noChangeAspect="1"/>
              </p:cNvPicPr>
              <p:nvPr/>
            </p:nvPicPr>
            <p:blipFill>
              <a:blip r:embed="rId8" cstate="print">
                <a:lum contrast="40000"/>
              </a:blip>
              <a:stretch>
                <a:fillRect/>
              </a:stretch>
            </p:blipFill>
            <p:spPr>
              <a:xfrm>
                <a:off x="4714875" y="1390650"/>
                <a:ext cx="1644324" cy="1440000"/>
              </a:xfrm>
              <a:prstGeom prst="rect">
                <a:avLst/>
              </a:prstGeom>
            </p:spPr>
          </p:pic>
          <p:sp>
            <p:nvSpPr>
              <p:cNvPr id="38" name="TextBox 37"/>
              <p:cNvSpPr txBox="1"/>
              <p:nvPr/>
            </p:nvSpPr>
            <p:spPr>
              <a:xfrm>
                <a:off x="5000191" y="1676400"/>
                <a:ext cx="1073692"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The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System</a:t>
                </a:r>
              </a:p>
            </p:txBody>
          </p:sp>
        </p:grpSp>
      </p:grpSp>
      <p:sp>
        <p:nvSpPr>
          <p:cNvPr id="2" name="Title 1"/>
          <p:cNvSpPr>
            <a:spLocks noGrp="1"/>
          </p:cNvSpPr>
          <p:nvPr>
            <p:ph type="title" idx="4294967295"/>
          </p:nvPr>
        </p:nvSpPr>
        <p:spPr>
          <a:xfrm>
            <a:off x="304800" y="304800"/>
            <a:ext cx="8077200" cy="1143000"/>
          </a:xfrm>
        </p:spPr>
        <p:txBody>
          <a:bodyPr>
            <a:noAutofit/>
          </a:bodyPr>
          <a:lstStyle/>
          <a:p>
            <a:pPr algn="ctr"/>
            <a:r>
              <a:rPr lang="en-US" sz="3600" dirty="0"/>
              <a:t>Are these some of the  “Ones We Miss”?</a:t>
            </a:r>
          </a:p>
        </p:txBody>
      </p:sp>
      <p:grpSp>
        <p:nvGrpSpPr>
          <p:cNvPr id="28" name="Group 18"/>
          <p:cNvGrpSpPr/>
          <p:nvPr/>
        </p:nvGrpSpPr>
        <p:grpSpPr>
          <a:xfrm>
            <a:off x="2194921" y="1812049"/>
            <a:ext cx="4350607" cy="3810000"/>
            <a:chOff x="2286000" y="1371600"/>
            <a:chExt cx="1644324" cy="1440000"/>
          </a:xfrm>
        </p:grpSpPr>
        <p:pic>
          <p:nvPicPr>
            <p:cNvPr id="29" name="Picture 28" descr="green.png"/>
            <p:cNvPicPr>
              <a:picLocks noChangeAspect="1"/>
            </p:cNvPicPr>
            <p:nvPr/>
          </p:nvPicPr>
          <p:blipFill>
            <a:blip r:embed="rId3" cstate="print">
              <a:lum contrast="40000"/>
            </a:blip>
            <a:stretch>
              <a:fillRect/>
            </a:stretch>
          </p:blipFill>
          <p:spPr>
            <a:xfrm>
              <a:off x="2286000" y="1371600"/>
              <a:ext cx="1644324" cy="1440000"/>
            </a:xfrm>
            <a:prstGeom prst="rect">
              <a:avLst/>
            </a:prstGeom>
          </p:spPr>
        </p:pic>
        <p:sp>
          <p:nvSpPr>
            <p:cNvPr id="30" name="TextBox 29"/>
            <p:cNvSpPr txBox="1"/>
            <p:nvPr/>
          </p:nvSpPr>
          <p:spPr>
            <a:xfrm>
              <a:off x="2644753" y="1860768"/>
              <a:ext cx="926820" cy="418770"/>
            </a:xfrm>
            <a:prstGeom prst="rect">
              <a:avLst/>
            </a:prstGeom>
            <a:noFill/>
          </p:spPr>
          <p:txBody>
            <a:bodyPr wrap="none" rtlCol="0">
              <a:spAutoFit/>
            </a:bodyPr>
            <a:lstStyle/>
            <a:p>
              <a:pPr algn="ctr"/>
              <a:r>
                <a:rPr lang="en-US" sz="6600" dirty="0">
                  <a:solidFill>
                    <a:schemeClr val="bg1"/>
                  </a:solidFill>
                  <a:effectLst>
                    <a:outerShdw blurRad="38100" dist="38100" dir="2700000" algn="tl">
                      <a:srgbClr val="000000">
                        <a:alpha val="43137"/>
                      </a:srgbClr>
                    </a:outerShdw>
                  </a:effectLst>
                </a:rPr>
                <a:t>LGBTQ</a:t>
              </a:r>
            </a:p>
          </p:txBody>
        </p:sp>
      </p:grpSp>
      <p:sp>
        <p:nvSpPr>
          <p:cNvPr id="33" name="Slide Number Placeholder 32"/>
          <p:cNvSpPr>
            <a:spLocks noGrp="1"/>
          </p:cNvSpPr>
          <p:nvPr>
            <p:ph type="sldNum" sz="quarter" idx="12"/>
          </p:nvPr>
        </p:nvSpPr>
        <p:spPr/>
        <p:txBody>
          <a:bodyPr/>
          <a:lstStyle/>
          <a:p>
            <a:fld id="{B61E0248-5B96-4812-B0E3-B0972F557A82}"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LGBTQ Youth</a:t>
            </a:r>
          </a:p>
        </p:txBody>
      </p:sp>
      <p:sp>
        <p:nvSpPr>
          <p:cNvPr id="3" name="Content Placeholder 2"/>
          <p:cNvSpPr>
            <a:spLocks noGrp="1"/>
          </p:cNvSpPr>
          <p:nvPr>
            <p:ph idx="1"/>
          </p:nvPr>
        </p:nvSpPr>
        <p:spPr/>
        <p:txBody>
          <a:bodyPr>
            <a:normAutofit lnSpcReduction="10000"/>
          </a:bodyPr>
          <a:lstStyle/>
          <a:p>
            <a:r>
              <a:rPr lang="en-US" dirty="0"/>
              <a:t>Extremely high rate of depression, suicidal thoughts, and suicide attempts</a:t>
            </a:r>
          </a:p>
          <a:p>
            <a:r>
              <a:rPr lang="en-US" dirty="0"/>
              <a:t>49% of LGB students reported seriously considering suicide in 2013</a:t>
            </a:r>
          </a:p>
          <a:p>
            <a:r>
              <a:rPr lang="en-US" dirty="0"/>
              <a:t>28% of LGB students reported attempting suicide in 2013</a:t>
            </a:r>
          </a:p>
          <a:p>
            <a:r>
              <a:rPr lang="en-US" dirty="0"/>
              <a:t>14% of LGB students reported suffering injuries related to suicide attempts that required medical treatment  in 2013</a:t>
            </a:r>
          </a:p>
        </p:txBody>
      </p:sp>
      <p:sp>
        <p:nvSpPr>
          <p:cNvPr id="4" name="Slide Number Placeholder 3"/>
          <p:cNvSpPr>
            <a:spLocks noGrp="1"/>
          </p:cNvSpPr>
          <p:nvPr>
            <p:ph type="sldNum" sz="quarter" idx="12"/>
          </p:nvPr>
        </p:nvSpPr>
        <p:spPr/>
        <p:txBody>
          <a:bodyPr/>
          <a:lstStyle/>
          <a:p>
            <a:fld id="{B61E0248-5B96-4812-B0E3-B0972F557A82}"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LGBTQ Youth</a:t>
            </a:r>
          </a:p>
        </p:txBody>
      </p:sp>
      <p:sp>
        <p:nvSpPr>
          <p:cNvPr id="3" name="Content Placeholder 2"/>
          <p:cNvSpPr>
            <a:spLocks noGrp="1"/>
          </p:cNvSpPr>
          <p:nvPr>
            <p:ph idx="1"/>
          </p:nvPr>
        </p:nvSpPr>
        <p:spPr/>
        <p:txBody>
          <a:bodyPr>
            <a:normAutofit lnSpcReduction="10000"/>
          </a:bodyPr>
          <a:lstStyle/>
          <a:p>
            <a:pPr lvl="0"/>
            <a:r>
              <a:rPr lang="en-US" dirty="0"/>
              <a:t>Homophobia</a:t>
            </a:r>
          </a:p>
          <a:p>
            <a:pPr lvl="0"/>
            <a:r>
              <a:rPr lang="en-US" dirty="0"/>
              <a:t>LGBT youth’s perception of homophobia</a:t>
            </a:r>
          </a:p>
          <a:p>
            <a:pPr lvl="0"/>
            <a:r>
              <a:rPr lang="en-US" dirty="0"/>
              <a:t>High rates of bullying and violence in schools</a:t>
            </a:r>
          </a:p>
          <a:p>
            <a:pPr lvl="0"/>
            <a:r>
              <a:rPr lang="en-US" dirty="0"/>
              <a:t>High rates of alcohol/drug use</a:t>
            </a:r>
          </a:p>
          <a:p>
            <a:pPr lvl="0"/>
            <a:r>
              <a:rPr lang="en-US" dirty="0"/>
              <a:t>High rates of sexually transmitted infections</a:t>
            </a:r>
          </a:p>
          <a:p>
            <a:pPr lvl="0"/>
            <a:r>
              <a:rPr lang="en-US" dirty="0"/>
              <a:t>High rates of homelessness/”couch surfing”</a:t>
            </a:r>
          </a:p>
          <a:p>
            <a:pPr lvl="0"/>
            <a:r>
              <a:rPr lang="en-US" dirty="0"/>
              <a:t>Gender nonconformity</a:t>
            </a:r>
          </a:p>
          <a:p>
            <a:pPr lvl="0"/>
            <a:r>
              <a:rPr lang="en-US" dirty="0"/>
              <a:t>Internal conflict about sexual orientation</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35</a:t>
            </a:fld>
            <a:endParaRPr lang="en-US" dirty="0"/>
          </a:p>
        </p:txBody>
      </p:sp>
    </p:spTree>
    <p:extLst>
      <p:ext uri="{BB962C8B-B14F-4D97-AF65-F5344CB8AC3E}">
        <p14:creationId xmlns:p14="http://schemas.microsoft.com/office/powerpoint/2010/main" val="383655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Risk Factors for LGBTQ Youth, cont.</a:t>
            </a:r>
          </a:p>
        </p:txBody>
      </p:sp>
      <p:sp>
        <p:nvSpPr>
          <p:cNvPr id="3" name="Content Placeholder 2"/>
          <p:cNvSpPr>
            <a:spLocks noGrp="1"/>
          </p:cNvSpPr>
          <p:nvPr>
            <p:ph idx="1"/>
          </p:nvPr>
        </p:nvSpPr>
        <p:spPr/>
        <p:txBody>
          <a:bodyPr>
            <a:normAutofit fontScale="92500" lnSpcReduction="20000"/>
          </a:bodyPr>
          <a:lstStyle/>
          <a:p>
            <a:pPr lvl="0"/>
            <a:endParaRPr lang="en-US" dirty="0"/>
          </a:p>
          <a:p>
            <a:pPr lvl="0"/>
            <a:r>
              <a:rPr lang="en-US" dirty="0"/>
              <a:t>Time of coming out/early coming out</a:t>
            </a:r>
          </a:p>
          <a:p>
            <a:pPr lvl="0"/>
            <a:r>
              <a:rPr lang="en-US" dirty="0"/>
              <a:t>Low family connectedness</a:t>
            </a:r>
          </a:p>
          <a:p>
            <a:pPr lvl="0"/>
            <a:r>
              <a:rPr lang="en-US" dirty="0"/>
              <a:t>Lack of adult caring</a:t>
            </a:r>
          </a:p>
          <a:p>
            <a:pPr lvl="0"/>
            <a:r>
              <a:rPr lang="en-US" dirty="0"/>
              <a:t>Unsafe school</a:t>
            </a:r>
          </a:p>
          <a:p>
            <a:pPr lvl="0"/>
            <a:r>
              <a:rPr lang="en-US" dirty="0"/>
              <a:t>Family rejection</a:t>
            </a:r>
          </a:p>
          <a:p>
            <a:pPr lvl="0"/>
            <a:r>
              <a:rPr lang="en-US" dirty="0"/>
              <a:t>Victimization</a:t>
            </a:r>
          </a:p>
          <a:p>
            <a:pPr lvl="0"/>
            <a:r>
              <a:rPr lang="en-US" dirty="0"/>
              <a:t>Stigma and discrimination</a:t>
            </a:r>
          </a:p>
          <a:p>
            <a:pPr lvl="0"/>
            <a:r>
              <a:rPr lang="en-US" dirty="0"/>
              <a:t>Ethnicity </a:t>
            </a:r>
          </a:p>
        </p:txBody>
      </p:sp>
      <p:sp>
        <p:nvSpPr>
          <p:cNvPr id="4" name="Slide Number Placeholder 3"/>
          <p:cNvSpPr>
            <a:spLocks noGrp="1"/>
          </p:cNvSpPr>
          <p:nvPr>
            <p:ph type="sldNum" sz="quarter" idx="12"/>
          </p:nvPr>
        </p:nvSpPr>
        <p:spPr/>
        <p:txBody>
          <a:bodyPr/>
          <a:lstStyle/>
          <a:p>
            <a:fld id="{B61E0248-5B96-4812-B0E3-B0972F557A82}" type="slidenum">
              <a:rPr lang="en-US" smtClean="0"/>
              <a:pPr/>
              <a:t>36</a:t>
            </a:fld>
            <a:endParaRPr lang="en-US" dirty="0"/>
          </a:p>
        </p:txBody>
      </p:sp>
    </p:spTree>
    <p:extLst>
      <p:ext uri="{BB962C8B-B14F-4D97-AF65-F5344CB8AC3E}">
        <p14:creationId xmlns:p14="http://schemas.microsoft.com/office/powerpoint/2010/main" val="84809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Protective Factors for LGBTQ Youth</a:t>
            </a:r>
          </a:p>
        </p:txBody>
      </p:sp>
      <p:sp>
        <p:nvSpPr>
          <p:cNvPr id="3" name="Content Placeholder 2"/>
          <p:cNvSpPr>
            <a:spLocks noGrp="1"/>
          </p:cNvSpPr>
          <p:nvPr>
            <p:ph idx="1"/>
          </p:nvPr>
        </p:nvSpPr>
        <p:spPr/>
        <p:txBody>
          <a:bodyPr>
            <a:normAutofit fontScale="92500"/>
          </a:bodyPr>
          <a:lstStyle/>
          <a:p>
            <a:pPr lvl="0"/>
            <a:r>
              <a:rPr lang="en-US" dirty="0"/>
              <a:t>Family support and acceptance</a:t>
            </a:r>
          </a:p>
          <a:p>
            <a:pPr lvl="0"/>
            <a:r>
              <a:rPr lang="en-US" dirty="0"/>
              <a:t>Family connectedness</a:t>
            </a:r>
          </a:p>
          <a:p>
            <a:pPr lvl="0"/>
            <a:r>
              <a:rPr lang="en-US" dirty="0"/>
              <a:t>Caring adults</a:t>
            </a:r>
          </a:p>
          <a:p>
            <a:pPr lvl="0"/>
            <a:r>
              <a:rPr lang="en-US" dirty="0"/>
              <a:t>Positive role models</a:t>
            </a:r>
          </a:p>
          <a:p>
            <a:pPr lvl="0"/>
            <a:r>
              <a:rPr lang="en-US" dirty="0"/>
              <a:t>Positive peer groups</a:t>
            </a:r>
          </a:p>
          <a:p>
            <a:pPr lvl="0"/>
            <a:r>
              <a:rPr lang="en-US" dirty="0"/>
              <a:t>Strong sense of self and self esteem</a:t>
            </a:r>
          </a:p>
          <a:p>
            <a:pPr lvl="0"/>
            <a:r>
              <a:rPr lang="en-US" dirty="0"/>
              <a:t>Engagement in school and community activities</a:t>
            </a:r>
          </a:p>
          <a:p>
            <a:pPr lvl="0"/>
            <a:r>
              <a:rPr lang="en-US" dirty="0"/>
              <a:t>Safe schools</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37</a:t>
            </a:fld>
            <a:endParaRPr lang="en-US" dirty="0"/>
          </a:p>
        </p:txBody>
      </p:sp>
    </p:spTree>
    <p:extLst>
      <p:ext uri="{BB962C8B-B14F-4D97-AF65-F5344CB8AC3E}">
        <p14:creationId xmlns:p14="http://schemas.microsoft.com/office/powerpoint/2010/main" val="1765323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38</a:t>
            </a:fld>
            <a:endParaRPr lang="en-US" dirty="0"/>
          </a:p>
        </p:txBody>
      </p:sp>
      <p:pic>
        <p:nvPicPr>
          <p:cNvPr id="6" name="Picture 5">
            <a:hlinkClick r:id="rId2"/>
          </p:cNvPr>
          <p:cNvPicPr/>
          <p:nvPr/>
        </p:nvPicPr>
        <p:blipFill>
          <a:blip r:embed="rId3" cstate="print"/>
          <a:srcRect l="8278" t="38051" r="47220" b="24045"/>
          <a:stretch>
            <a:fillRect/>
          </a:stretch>
        </p:blipFill>
        <p:spPr bwMode="auto">
          <a:xfrm>
            <a:off x="1694201" y="1981200"/>
            <a:ext cx="5925799" cy="3429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2057400" y="1295400"/>
            <a:ext cx="4625649" cy="4843298"/>
            <a:chOff x="2286000" y="660400"/>
            <a:chExt cx="4092249" cy="4284800"/>
          </a:xfrm>
        </p:grpSpPr>
        <p:grpSp>
          <p:nvGrpSpPr>
            <p:cNvPr id="4" name="Group 25"/>
            <p:cNvGrpSpPr/>
            <p:nvPr/>
          </p:nvGrpSpPr>
          <p:grpSpPr>
            <a:xfrm>
              <a:off x="3486150" y="2057400"/>
              <a:ext cx="1695450" cy="1495425"/>
              <a:chOff x="6705600" y="4191000"/>
              <a:chExt cx="1695450" cy="1495425"/>
            </a:xfrm>
          </p:grpSpPr>
          <p:pic>
            <p:nvPicPr>
              <p:cNvPr id="49" name="Picture 48" descr="white.jpg"/>
              <p:cNvPicPr>
                <a:picLocks noChangeAspect="1"/>
              </p:cNvPicPr>
              <p:nvPr/>
            </p:nvPicPr>
            <p:blipFill>
              <a:blip r:embed="rId2" cstate="print"/>
              <a:stretch>
                <a:fillRect/>
              </a:stretch>
            </p:blipFill>
            <p:spPr>
              <a:xfrm>
                <a:off x="6705600" y="4191000"/>
                <a:ext cx="1695450" cy="1495425"/>
              </a:xfrm>
              <a:prstGeom prst="rect">
                <a:avLst/>
              </a:prstGeom>
            </p:spPr>
          </p:pic>
          <p:sp>
            <p:nvSpPr>
              <p:cNvPr id="50" name="TextBox 49"/>
              <p:cNvSpPr txBox="1"/>
              <p:nvPr/>
            </p:nvSpPr>
            <p:spPr>
              <a:xfrm>
                <a:off x="7169118" y="4707880"/>
                <a:ext cx="76841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Boys</a:t>
                </a:r>
                <a:endParaRPr lang="en-US" dirty="0">
                  <a:effectLst>
                    <a:outerShdw blurRad="38100" dist="38100" dir="2700000" algn="tl">
                      <a:srgbClr val="000000">
                        <a:alpha val="43137"/>
                      </a:srgbClr>
                    </a:outerShdw>
                  </a:effectLst>
                </a:endParaRPr>
              </a:p>
            </p:txBody>
          </p:sp>
        </p:grpSp>
        <p:grpSp>
          <p:nvGrpSpPr>
            <p:cNvPr id="5" name="Group 18"/>
            <p:cNvGrpSpPr/>
            <p:nvPr/>
          </p:nvGrpSpPr>
          <p:grpSpPr>
            <a:xfrm>
              <a:off x="2286000" y="1371600"/>
              <a:ext cx="1644324" cy="1440000"/>
              <a:chOff x="2286000" y="1371600"/>
              <a:chExt cx="1644324" cy="1440000"/>
            </a:xfrm>
          </p:grpSpPr>
          <p:pic>
            <p:nvPicPr>
              <p:cNvPr id="47" name="Picture 6" descr="green.png"/>
              <p:cNvPicPr>
                <a:picLocks noChangeAspect="1"/>
              </p:cNvPicPr>
              <p:nvPr/>
            </p:nvPicPr>
            <p:blipFill>
              <a:blip r:embed="rId3" cstate="print">
                <a:lum contrast="40000"/>
              </a:blip>
              <a:stretch>
                <a:fillRect/>
              </a:stretch>
            </p:blipFill>
            <p:spPr>
              <a:xfrm>
                <a:off x="2286000" y="1371600"/>
                <a:ext cx="1644324" cy="1440000"/>
              </a:xfrm>
              <a:prstGeom prst="rect">
                <a:avLst/>
              </a:prstGeom>
            </p:spPr>
          </p:pic>
          <p:sp>
            <p:nvSpPr>
              <p:cNvPr id="48" name="TextBox 10"/>
              <p:cNvSpPr txBox="1"/>
              <p:nvPr/>
            </p:nvSpPr>
            <p:spPr>
              <a:xfrm>
                <a:off x="2603345" y="1860768"/>
                <a:ext cx="1009635"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LGBTQ</a:t>
                </a:r>
                <a:endParaRPr lang="en-US" dirty="0">
                  <a:solidFill>
                    <a:schemeClr val="bg1"/>
                  </a:solidFill>
                  <a:effectLst>
                    <a:outerShdw blurRad="38100" dist="38100" dir="2700000" algn="tl">
                      <a:srgbClr val="000000">
                        <a:alpha val="43137"/>
                      </a:srgbClr>
                    </a:outerShdw>
                  </a:effectLst>
                </a:endParaRPr>
              </a:p>
            </p:txBody>
          </p:sp>
        </p:grpSp>
        <p:grpSp>
          <p:nvGrpSpPr>
            <p:cNvPr id="6" name="Group 17"/>
            <p:cNvGrpSpPr/>
            <p:nvPr/>
          </p:nvGrpSpPr>
          <p:grpSpPr>
            <a:xfrm>
              <a:off x="3509962" y="660400"/>
              <a:ext cx="1644324" cy="1440000"/>
              <a:chOff x="3505200" y="660400"/>
              <a:chExt cx="1644324" cy="1440000"/>
            </a:xfrm>
          </p:grpSpPr>
          <p:pic>
            <p:nvPicPr>
              <p:cNvPr id="45" name="Picture 8" descr="purple.png"/>
              <p:cNvPicPr>
                <a:picLocks noChangeAspect="1"/>
              </p:cNvPicPr>
              <p:nvPr/>
            </p:nvPicPr>
            <p:blipFill>
              <a:blip r:embed="rId4" cstate="print">
                <a:lum contrast="40000"/>
              </a:blip>
              <a:stretch>
                <a:fillRect/>
              </a:stretch>
            </p:blipFill>
            <p:spPr>
              <a:xfrm>
                <a:off x="3505200" y="660400"/>
                <a:ext cx="1644324" cy="1440000"/>
              </a:xfrm>
              <a:prstGeom prst="rect">
                <a:avLst/>
              </a:prstGeom>
            </p:spPr>
          </p:pic>
          <p:sp>
            <p:nvSpPr>
              <p:cNvPr id="46" name="TextBox 11"/>
              <p:cNvSpPr txBox="1"/>
              <p:nvPr/>
            </p:nvSpPr>
            <p:spPr>
              <a:xfrm>
                <a:off x="3639193" y="9144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African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7" name="Group 19"/>
            <p:cNvGrpSpPr/>
            <p:nvPr/>
          </p:nvGrpSpPr>
          <p:grpSpPr>
            <a:xfrm>
              <a:off x="2286000" y="2793863"/>
              <a:ext cx="1644324" cy="1440000"/>
              <a:chOff x="2286000" y="2793863"/>
              <a:chExt cx="1644324" cy="1440000"/>
            </a:xfrm>
          </p:grpSpPr>
          <p:pic>
            <p:nvPicPr>
              <p:cNvPr id="43" name="Picture 3" descr="red.png"/>
              <p:cNvPicPr>
                <a:picLocks noChangeAspect="1"/>
              </p:cNvPicPr>
              <p:nvPr/>
            </p:nvPicPr>
            <p:blipFill>
              <a:blip r:embed="rId5" cstate="print">
                <a:lum contrast="40000"/>
              </a:blip>
              <a:stretch>
                <a:fillRect/>
              </a:stretch>
            </p:blipFill>
            <p:spPr>
              <a:xfrm>
                <a:off x="2286000" y="2793863"/>
                <a:ext cx="1644324" cy="1440000"/>
              </a:xfrm>
              <a:prstGeom prst="rect">
                <a:avLst/>
              </a:prstGeom>
            </p:spPr>
          </p:pic>
          <p:sp>
            <p:nvSpPr>
              <p:cNvPr id="44" name="TextBox 43"/>
              <p:cNvSpPr txBox="1"/>
              <p:nvPr/>
            </p:nvSpPr>
            <p:spPr>
              <a:xfrm>
                <a:off x="2608667" y="3283031"/>
                <a:ext cx="998991"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Bullies</a:t>
                </a:r>
                <a:endParaRPr lang="en-US" dirty="0">
                  <a:solidFill>
                    <a:schemeClr val="bg1"/>
                  </a:solidFill>
                  <a:effectLst>
                    <a:outerShdw blurRad="38100" dist="38100" dir="2700000" algn="tl">
                      <a:srgbClr val="000000">
                        <a:alpha val="43137"/>
                      </a:srgbClr>
                    </a:outerShdw>
                  </a:effectLst>
                </a:endParaRPr>
              </a:p>
            </p:txBody>
          </p:sp>
        </p:grpSp>
        <p:grpSp>
          <p:nvGrpSpPr>
            <p:cNvPr id="8" name="Group 20"/>
            <p:cNvGrpSpPr/>
            <p:nvPr/>
          </p:nvGrpSpPr>
          <p:grpSpPr>
            <a:xfrm>
              <a:off x="3509962" y="3505200"/>
              <a:ext cx="1644324" cy="1440000"/>
              <a:chOff x="3514725" y="3505200"/>
              <a:chExt cx="1644324" cy="1440000"/>
            </a:xfrm>
          </p:grpSpPr>
          <p:pic>
            <p:nvPicPr>
              <p:cNvPr id="41" name="Picture 4" descr="blue.png"/>
              <p:cNvPicPr>
                <a:picLocks noChangeAspect="1"/>
              </p:cNvPicPr>
              <p:nvPr/>
            </p:nvPicPr>
            <p:blipFill>
              <a:blip r:embed="rId6" cstate="print">
                <a:lum contrast="40000"/>
              </a:blip>
              <a:stretch>
                <a:fillRect/>
              </a:stretch>
            </p:blipFill>
            <p:spPr>
              <a:xfrm>
                <a:off x="3514725" y="3505200"/>
                <a:ext cx="1644324" cy="1440000"/>
              </a:xfrm>
              <a:prstGeom prst="rect">
                <a:avLst/>
              </a:prstGeom>
            </p:spPr>
          </p:pic>
          <p:sp>
            <p:nvSpPr>
              <p:cNvPr id="42" name="TextBox 41"/>
              <p:cNvSpPr txBox="1"/>
              <p:nvPr/>
            </p:nvSpPr>
            <p:spPr>
              <a:xfrm>
                <a:off x="3816552" y="3994368"/>
                <a:ext cx="1040670"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Bullied</a:t>
                </a:r>
                <a:endParaRPr lang="en-US" dirty="0">
                  <a:solidFill>
                    <a:schemeClr val="bg1"/>
                  </a:solidFill>
                  <a:effectLst>
                    <a:outerShdw blurRad="38100" dist="38100" dir="2700000" algn="tl">
                      <a:srgbClr val="000000">
                        <a:alpha val="43137"/>
                      </a:srgbClr>
                    </a:outerShdw>
                  </a:effectLst>
                </a:endParaRPr>
              </a:p>
            </p:txBody>
          </p:sp>
        </p:grpSp>
        <p:grpSp>
          <p:nvGrpSpPr>
            <p:cNvPr id="9" name="Group 22"/>
            <p:cNvGrpSpPr/>
            <p:nvPr/>
          </p:nvGrpSpPr>
          <p:grpSpPr>
            <a:xfrm>
              <a:off x="4733925" y="2814638"/>
              <a:ext cx="1644324" cy="1440000"/>
              <a:chOff x="4733925" y="2814638"/>
              <a:chExt cx="1644324" cy="1440000"/>
            </a:xfrm>
          </p:grpSpPr>
          <p:pic>
            <p:nvPicPr>
              <p:cNvPr id="39" name="Picture 7" descr="orange.png"/>
              <p:cNvPicPr>
                <a:picLocks noChangeAspect="1"/>
              </p:cNvPicPr>
              <p:nvPr/>
            </p:nvPicPr>
            <p:blipFill>
              <a:blip r:embed="rId7" cstate="print">
                <a:lum contrast="40000"/>
              </a:blip>
              <a:stretch>
                <a:fillRect/>
              </a:stretch>
            </p:blipFill>
            <p:spPr>
              <a:xfrm>
                <a:off x="4733925" y="2814638"/>
                <a:ext cx="1644324" cy="1440000"/>
              </a:xfrm>
              <a:prstGeom prst="rect">
                <a:avLst/>
              </a:prstGeom>
            </p:spPr>
          </p:pic>
          <p:sp>
            <p:nvSpPr>
              <p:cNvPr id="40" name="TextBox 39"/>
              <p:cNvSpPr txBox="1"/>
              <p:nvPr/>
            </p:nvSpPr>
            <p:spPr>
              <a:xfrm>
                <a:off x="4867918" y="3048000"/>
                <a:ext cx="1376339"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Native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American</a:t>
                </a:r>
              </a:p>
            </p:txBody>
          </p:sp>
        </p:grpSp>
        <p:grpSp>
          <p:nvGrpSpPr>
            <p:cNvPr id="10" name="Group 23"/>
            <p:cNvGrpSpPr/>
            <p:nvPr/>
          </p:nvGrpSpPr>
          <p:grpSpPr>
            <a:xfrm>
              <a:off x="4714875" y="1390650"/>
              <a:ext cx="1644324" cy="1440000"/>
              <a:chOff x="4714875" y="1390650"/>
              <a:chExt cx="1644324" cy="1440000"/>
            </a:xfrm>
          </p:grpSpPr>
          <p:pic>
            <p:nvPicPr>
              <p:cNvPr id="37" name="Picture 5" descr="brown.png"/>
              <p:cNvPicPr>
                <a:picLocks noChangeAspect="1"/>
              </p:cNvPicPr>
              <p:nvPr/>
            </p:nvPicPr>
            <p:blipFill>
              <a:blip r:embed="rId8" cstate="print">
                <a:lum contrast="40000"/>
              </a:blip>
              <a:stretch>
                <a:fillRect/>
              </a:stretch>
            </p:blipFill>
            <p:spPr>
              <a:xfrm>
                <a:off x="4714875" y="1390650"/>
                <a:ext cx="1644324" cy="1440000"/>
              </a:xfrm>
              <a:prstGeom prst="rect">
                <a:avLst/>
              </a:prstGeom>
            </p:spPr>
          </p:pic>
          <p:sp>
            <p:nvSpPr>
              <p:cNvPr id="38" name="TextBox 37"/>
              <p:cNvSpPr txBox="1"/>
              <p:nvPr/>
            </p:nvSpPr>
            <p:spPr>
              <a:xfrm>
                <a:off x="5000191" y="1676400"/>
                <a:ext cx="1073692" cy="830997"/>
              </a:xfrm>
              <a:prstGeom prst="rect">
                <a:avLst/>
              </a:prstGeom>
              <a:noFill/>
            </p:spPr>
            <p:txBody>
              <a:bodyPr wrap="none" rtlCol="0">
                <a:spAutoFit/>
              </a:bodyPr>
              <a:lstStyle/>
              <a:p>
                <a:pPr algn="ctr"/>
                <a:r>
                  <a:rPr lang="en-US" sz="2400" dirty="0">
                    <a:solidFill>
                      <a:schemeClr val="bg1"/>
                    </a:solidFill>
                    <a:effectLst>
                      <a:outerShdw blurRad="38100" dist="38100" dir="2700000" algn="tl">
                        <a:srgbClr val="000000">
                          <a:alpha val="43137"/>
                        </a:srgbClr>
                      </a:outerShdw>
                    </a:effectLst>
                  </a:rPr>
                  <a:t>The </a:t>
                </a:r>
                <a:br>
                  <a:rPr lang="en-US" sz="24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System</a:t>
                </a:r>
              </a:p>
            </p:txBody>
          </p:sp>
        </p:grpSp>
      </p:grpSp>
      <p:sp>
        <p:nvSpPr>
          <p:cNvPr id="2" name="Title 1"/>
          <p:cNvSpPr>
            <a:spLocks noGrp="1"/>
          </p:cNvSpPr>
          <p:nvPr>
            <p:ph type="title" idx="4294967295"/>
          </p:nvPr>
        </p:nvSpPr>
        <p:spPr>
          <a:xfrm>
            <a:off x="304800" y="304800"/>
            <a:ext cx="8077200" cy="1143000"/>
          </a:xfrm>
        </p:spPr>
        <p:txBody>
          <a:bodyPr>
            <a:noAutofit/>
          </a:bodyPr>
          <a:lstStyle/>
          <a:p>
            <a:pPr algn="ctr"/>
            <a:r>
              <a:rPr lang="en-US" sz="3600" dirty="0"/>
              <a:t>Are these some of the  “Ones We Miss”?</a:t>
            </a:r>
          </a:p>
        </p:txBody>
      </p:sp>
      <p:grpSp>
        <p:nvGrpSpPr>
          <p:cNvPr id="36" name="Group 35"/>
          <p:cNvGrpSpPr/>
          <p:nvPr/>
        </p:nvGrpSpPr>
        <p:grpSpPr>
          <a:xfrm>
            <a:off x="381000" y="1828800"/>
            <a:ext cx="8400019" cy="3962400"/>
            <a:chOff x="381000" y="1828800"/>
            <a:chExt cx="8400019" cy="3962400"/>
          </a:xfrm>
        </p:grpSpPr>
        <p:grpSp>
          <p:nvGrpSpPr>
            <p:cNvPr id="28" name="Group 19"/>
            <p:cNvGrpSpPr/>
            <p:nvPr/>
          </p:nvGrpSpPr>
          <p:grpSpPr>
            <a:xfrm>
              <a:off x="381000" y="1828800"/>
              <a:ext cx="4437619" cy="3886200"/>
              <a:chOff x="1213059" y="3104451"/>
              <a:chExt cx="1644324" cy="1440000"/>
            </a:xfrm>
          </p:grpSpPr>
          <p:pic>
            <p:nvPicPr>
              <p:cNvPr id="31" name="Picture 30" descr="red.png"/>
              <p:cNvPicPr>
                <a:picLocks noChangeAspect="1"/>
              </p:cNvPicPr>
              <p:nvPr/>
            </p:nvPicPr>
            <p:blipFill>
              <a:blip r:embed="rId5" cstate="print">
                <a:lum contrast="40000"/>
              </a:blip>
              <a:stretch>
                <a:fillRect/>
              </a:stretch>
            </p:blipFill>
            <p:spPr>
              <a:xfrm>
                <a:off x="1213059" y="3104451"/>
                <a:ext cx="1644324" cy="1440000"/>
              </a:xfrm>
              <a:prstGeom prst="rect">
                <a:avLst/>
              </a:prstGeom>
            </p:spPr>
          </p:pic>
          <p:sp>
            <p:nvSpPr>
              <p:cNvPr id="32" name="TextBox 31"/>
              <p:cNvSpPr txBox="1"/>
              <p:nvPr/>
            </p:nvSpPr>
            <p:spPr>
              <a:xfrm>
                <a:off x="1580118" y="3584451"/>
                <a:ext cx="898217" cy="410559"/>
              </a:xfrm>
              <a:prstGeom prst="rect">
                <a:avLst/>
              </a:prstGeom>
              <a:noFill/>
            </p:spPr>
            <p:txBody>
              <a:bodyPr wrap="none" rtlCol="0">
                <a:spAutoFit/>
              </a:bodyPr>
              <a:lstStyle/>
              <a:p>
                <a:pPr algn="ctr"/>
                <a:r>
                  <a:rPr lang="en-US" sz="6600" dirty="0">
                    <a:solidFill>
                      <a:schemeClr val="bg1"/>
                    </a:solidFill>
                    <a:effectLst>
                      <a:outerShdw blurRad="38100" dist="38100" dir="2700000" algn="tl">
                        <a:srgbClr val="000000">
                          <a:alpha val="43137"/>
                        </a:srgbClr>
                      </a:outerShdw>
                    </a:effectLst>
                  </a:rPr>
                  <a:t>Bullies</a:t>
                </a:r>
              </a:p>
            </p:txBody>
          </p:sp>
        </p:grpSp>
        <p:grpSp>
          <p:nvGrpSpPr>
            <p:cNvPr id="33" name="Group 20"/>
            <p:cNvGrpSpPr/>
            <p:nvPr/>
          </p:nvGrpSpPr>
          <p:grpSpPr>
            <a:xfrm>
              <a:off x="4343400" y="1905000"/>
              <a:ext cx="4437619" cy="3886200"/>
              <a:chOff x="3514725" y="3505200"/>
              <a:chExt cx="1644324" cy="1440000"/>
            </a:xfrm>
          </p:grpSpPr>
          <p:pic>
            <p:nvPicPr>
              <p:cNvPr id="34" name="Picture 33" descr="blue.png"/>
              <p:cNvPicPr>
                <a:picLocks noChangeAspect="1"/>
              </p:cNvPicPr>
              <p:nvPr/>
            </p:nvPicPr>
            <p:blipFill>
              <a:blip r:embed="rId6" cstate="print">
                <a:lum contrast="40000"/>
              </a:blip>
              <a:stretch>
                <a:fillRect/>
              </a:stretch>
            </p:blipFill>
            <p:spPr>
              <a:xfrm>
                <a:off x="3514725" y="3505200"/>
                <a:ext cx="1644324" cy="1440000"/>
              </a:xfrm>
              <a:prstGeom prst="rect">
                <a:avLst/>
              </a:prstGeom>
            </p:spPr>
          </p:pic>
          <p:sp>
            <p:nvSpPr>
              <p:cNvPr id="35" name="TextBox 34"/>
              <p:cNvSpPr txBox="1"/>
              <p:nvPr/>
            </p:nvSpPr>
            <p:spPr>
              <a:xfrm>
                <a:off x="3866990" y="3994368"/>
                <a:ext cx="939795" cy="410559"/>
              </a:xfrm>
              <a:prstGeom prst="rect">
                <a:avLst/>
              </a:prstGeom>
              <a:noFill/>
            </p:spPr>
            <p:txBody>
              <a:bodyPr wrap="none" rtlCol="0">
                <a:spAutoFit/>
              </a:bodyPr>
              <a:lstStyle/>
              <a:p>
                <a:pPr algn="ctr"/>
                <a:r>
                  <a:rPr lang="en-US" sz="6600" dirty="0">
                    <a:solidFill>
                      <a:schemeClr val="bg1"/>
                    </a:solidFill>
                    <a:effectLst>
                      <a:outerShdw blurRad="38100" dist="38100" dir="2700000" algn="tl">
                        <a:srgbClr val="000000">
                          <a:alpha val="43137"/>
                        </a:srgbClr>
                      </a:outerShdw>
                    </a:effectLst>
                  </a:rPr>
                  <a:t>Bullied</a:t>
                </a:r>
              </a:p>
            </p:txBody>
          </p:sp>
        </p:grpSp>
      </p:grpSp>
      <p:sp>
        <p:nvSpPr>
          <p:cNvPr id="51" name="Slide Number Placeholder 50"/>
          <p:cNvSpPr>
            <a:spLocks noGrp="1"/>
          </p:cNvSpPr>
          <p:nvPr>
            <p:ph type="sldNum" sz="quarter" idx="12"/>
          </p:nvPr>
        </p:nvSpPr>
        <p:spPr/>
        <p:txBody>
          <a:bodyPr/>
          <a:lstStyle/>
          <a:p>
            <a:fld id="{B61E0248-5B96-4812-B0E3-B0972F557A82}" type="slidenum">
              <a:rPr lang="en-US" smtClean="0"/>
              <a:pPr/>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50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we know? United States</a:t>
            </a:r>
          </a:p>
        </p:txBody>
      </p:sp>
      <p:sp>
        <p:nvSpPr>
          <p:cNvPr id="3" name="Content Placeholder 2"/>
          <p:cNvSpPr>
            <a:spLocks noGrp="1"/>
          </p:cNvSpPr>
          <p:nvPr>
            <p:ph idx="1"/>
          </p:nvPr>
        </p:nvSpPr>
        <p:spPr/>
        <p:txBody>
          <a:bodyPr>
            <a:normAutofit fontScale="92500" lnSpcReduction="20000"/>
          </a:bodyPr>
          <a:lstStyle/>
          <a:p>
            <a:r>
              <a:rPr lang="en-US" dirty="0"/>
              <a:t>More men than women die by suicide</a:t>
            </a:r>
          </a:p>
          <a:p>
            <a:r>
              <a:rPr lang="en-US" dirty="0"/>
              <a:t>More women than men attempt suicide</a:t>
            </a:r>
          </a:p>
          <a:p>
            <a:r>
              <a:rPr lang="en-US" dirty="0"/>
              <a:t>Suicide is the 10</a:t>
            </a:r>
            <a:r>
              <a:rPr lang="en-US" baseline="30000" dirty="0"/>
              <a:t>th</a:t>
            </a:r>
            <a:r>
              <a:rPr lang="en-US" dirty="0"/>
              <a:t> ranking cause of death for all ages</a:t>
            </a:r>
          </a:p>
          <a:p>
            <a:r>
              <a:rPr lang="en-US" dirty="0"/>
              <a:t>Suicide is the 2</a:t>
            </a:r>
            <a:r>
              <a:rPr lang="en-US" baseline="30000" dirty="0"/>
              <a:t>nd</a:t>
            </a:r>
            <a:r>
              <a:rPr lang="en-US" dirty="0"/>
              <a:t> ranking cause of death for 15-24 year olds</a:t>
            </a:r>
          </a:p>
          <a:p>
            <a:r>
              <a:rPr lang="en-US" dirty="0"/>
              <a:t>An average of one young person, ages 10-24, kills themselves every 1 hour and 43 minutes </a:t>
            </a:r>
          </a:p>
          <a:p>
            <a:r>
              <a:rPr lang="en-US" dirty="0"/>
              <a:t>There are an estimated 25 attempts for every death by suicide</a:t>
            </a:r>
          </a:p>
        </p:txBody>
      </p:sp>
      <p:sp>
        <p:nvSpPr>
          <p:cNvPr id="4" name="Slide Number Placeholder 3"/>
          <p:cNvSpPr>
            <a:spLocks noGrp="1"/>
          </p:cNvSpPr>
          <p:nvPr>
            <p:ph type="sldNum" sz="quarter" idx="12"/>
          </p:nvPr>
        </p:nvSpPr>
        <p:spPr/>
        <p:txBody>
          <a:bodyPr/>
          <a:lstStyle/>
          <a:p>
            <a:fld id="{B61E0248-5B96-4812-B0E3-B0972F557A82}"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Bullied and the Bullies</a:t>
            </a:r>
          </a:p>
        </p:txBody>
      </p:sp>
      <p:sp>
        <p:nvSpPr>
          <p:cNvPr id="3" name="Content Placeholder 2"/>
          <p:cNvSpPr>
            <a:spLocks noGrp="1"/>
          </p:cNvSpPr>
          <p:nvPr>
            <p:ph idx="1"/>
          </p:nvPr>
        </p:nvSpPr>
        <p:spPr/>
        <p:txBody>
          <a:bodyPr>
            <a:normAutofit fontScale="85000" lnSpcReduction="10000"/>
          </a:bodyPr>
          <a:lstStyle/>
          <a:p>
            <a:pPr marL="0" indent="0">
              <a:buNone/>
            </a:pPr>
            <a:r>
              <a:rPr lang="en-US" sz="3500" b="1" dirty="0"/>
              <a:t>Definition of Bullying:</a:t>
            </a:r>
          </a:p>
          <a:p>
            <a:pPr marL="0" indent="0">
              <a:buNone/>
            </a:pPr>
            <a:r>
              <a:rPr lang="en-US" sz="3500" dirty="0">
                <a:solidFill>
                  <a:srgbClr val="FF0000"/>
                </a:solidFill>
              </a:rPr>
              <a:t>Unwanted</a:t>
            </a:r>
            <a:r>
              <a:rPr lang="en-US" sz="3500" dirty="0"/>
              <a:t> a</a:t>
            </a:r>
            <a:r>
              <a:rPr lang="en-US" sz="3500" i="1" dirty="0"/>
              <a:t>ggressive behavior that is intentional and that involves a real or perceived imbalance of power or strength.</a:t>
            </a:r>
            <a:r>
              <a:rPr lang="en-US" sz="3500" dirty="0"/>
              <a:t> The behavior is repeated, or has the potential to be repeated, over time</a:t>
            </a:r>
            <a:endParaRPr lang="en-US" sz="3500" u="sng" dirty="0"/>
          </a:p>
          <a:p>
            <a:pPr marL="0" indent="0">
              <a:buNone/>
            </a:pPr>
            <a:endParaRPr lang="en-US" i="1" u="sng" dirty="0">
              <a:solidFill>
                <a:srgbClr val="FF0000"/>
              </a:solidFill>
            </a:endParaRPr>
          </a:p>
          <a:p>
            <a:pPr marL="0" indent="0">
              <a:buNone/>
            </a:pPr>
            <a:r>
              <a:rPr lang="en-US" sz="3300" i="1" u="sng" dirty="0">
                <a:solidFill>
                  <a:srgbClr val="FF0000"/>
                </a:solidFill>
              </a:rPr>
              <a:t>Physical</a:t>
            </a:r>
            <a:r>
              <a:rPr lang="en-US" sz="3300" i="1" dirty="0">
                <a:solidFill>
                  <a:srgbClr val="FF0000"/>
                </a:solidFill>
              </a:rPr>
              <a:t>:  hitting, tripping, breaking possessions </a:t>
            </a:r>
          </a:p>
          <a:p>
            <a:pPr marL="0" indent="0">
              <a:buNone/>
            </a:pPr>
            <a:r>
              <a:rPr lang="en-US" sz="3300" i="1" u="sng" dirty="0">
                <a:solidFill>
                  <a:srgbClr val="FF0000"/>
                </a:solidFill>
              </a:rPr>
              <a:t>Verbal</a:t>
            </a:r>
            <a:r>
              <a:rPr lang="en-US" sz="3300" i="1" dirty="0">
                <a:solidFill>
                  <a:srgbClr val="FF0000"/>
                </a:solidFill>
              </a:rPr>
              <a:t>:  name calling, threatening, taunting</a:t>
            </a:r>
          </a:p>
          <a:p>
            <a:pPr marL="0" indent="0">
              <a:buNone/>
            </a:pPr>
            <a:r>
              <a:rPr lang="en-US" sz="3300" i="1" u="sng" dirty="0">
                <a:solidFill>
                  <a:srgbClr val="FF0000"/>
                </a:solidFill>
              </a:rPr>
              <a:t>Social/Relational</a:t>
            </a:r>
            <a:r>
              <a:rPr lang="en-US" sz="3300" i="1" dirty="0">
                <a:solidFill>
                  <a:srgbClr val="FF0000"/>
                </a:solidFill>
              </a:rPr>
              <a:t>: shunning, gossip/rumors, cyber bullying </a:t>
            </a:r>
          </a:p>
        </p:txBody>
      </p:sp>
      <p:sp>
        <p:nvSpPr>
          <p:cNvPr id="4" name="Slide Number Placeholder 3"/>
          <p:cNvSpPr>
            <a:spLocks noGrp="1"/>
          </p:cNvSpPr>
          <p:nvPr>
            <p:ph type="sldNum" sz="quarter" idx="12"/>
          </p:nvPr>
        </p:nvSpPr>
        <p:spPr/>
        <p:txBody>
          <a:bodyPr/>
          <a:lstStyle/>
          <a:p>
            <a:fld id="{B61E0248-5B96-4812-B0E3-B0972F557A82}"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Profile of a Bullied Child/Adolescent</a:t>
            </a:r>
          </a:p>
        </p:txBody>
      </p:sp>
      <p:sp>
        <p:nvSpPr>
          <p:cNvPr id="3" name="Content Placeholder 2"/>
          <p:cNvSpPr>
            <a:spLocks noGrp="1"/>
          </p:cNvSpPr>
          <p:nvPr>
            <p:ph idx="1"/>
          </p:nvPr>
        </p:nvSpPr>
        <p:spPr/>
        <p:txBody>
          <a:bodyPr>
            <a:normAutofit/>
          </a:bodyPr>
          <a:lstStyle/>
          <a:p>
            <a:pPr marL="0" indent="0">
              <a:buNone/>
            </a:pPr>
            <a:endParaRPr lang="en-US" sz="4400" dirty="0"/>
          </a:p>
          <a:p>
            <a:pPr marL="0" indent="0">
              <a:buNone/>
            </a:pPr>
            <a:r>
              <a:rPr lang="en-US" sz="4800" dirty="0"/>
              <a:t>The </a:t>
            </a:r>
            <a:r>
              <a:rPr lang="en-US" sz="4800" b="1" dirty="0"/>
              <a:t>Passive</a:t>
            </a:r>
            <a:r>
              <a:rPr lang="en-US" sz="4800" dirty="0"/>
              <a:t> Victim</a:t>
            </a:r>
          </a:p>
          <a:p>
            <a:pPr>
              <a:buNone/>
            </a:pPr>
            <a:r>
              <a:rPr lang="en-US" dirty="0"/>
              <a:t>                                        </a:t>
            </a:r>
          </a:p>
          <a:p>
            <a:pPr>
              <a:buNone/>
            </a:pPr>
            <a:endParaRPr lang="en-US" dirty="0"/>
          </a:p>
          <a:p>
            <a:pPr algn="r">
              <a:buNone/>
            </a:pPr>
            <a:r>
              <a:rPr lang="en-US" sz="4800" dirty="0"/>
              <a:t>The </a:t>
            </a:r>
            <a:r>
              <a:rPr lang="en-US" sz="4800" b="1" dirty="0"/>
              <a:t>Provocative</a:t>
            </a:r>
            <a:r>
              <a:rPr lang="en-US" sz="4800" dirty="0"/>
              <a:t> Victim</a:t>
            </a:r>
          </a:p>
          <a:p>
            <a:pPr algn="ctr">
              <a:buNone/>
            </a:pPr>
            <a:r>
              <a:rPr lang="en-US" dirty="0"/>
              <a:t>    </a:t>
            </a:r>
          </a:p>
        </p:txBody>
      </p:sp>
      <p:sp>
        <p:nvSpPr>
          <p:cNvPr id="4" name="Slide Number Placeholder 3"/>
          <p:cNvSpPr>
            <a:spLocks noGrp="1"/>
          </p:cNvSpPr>
          <p:nvPr>
            <p:ph type="sldNum" sz="quarter" idx="12"/>
          </p:nvPr>
        </p:nvSpPr>
        <p:spPr/>
        <p:txBody>
          <a:bodyPr/>
          <a:lstStyle/>
          <a:p>
            <a:fld id="{B61E0248-5B96-4812-B0E3-B0972F557A82}"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LGBTQ Youth and Bullying</a:t>
            </a:r>
          </a:p>
        </p:txBody>
      </p:sp>
      <p:sp>
        <p:nvSpPr>
          <p:cNvPr id="3" name="Content Placeholder 2"/>
          <p:cNvSpPr>
            <a:spLocks noGrp="1"/>
          </p:cNvSpPr>
          <p:nvPr>
            <p:ph idx="1"/>
          </p:nvPr>
        </p:nvSpPr>
        <p:spPr/>
        <p:txBody>
          <a:bodyPr>
            <a:normAutofit lnSpcReduction="10000"/>
          </a:bodyPr>
          <a:lstStyle/>
          <a:p>
            <a:pPr algn="ctr">
              <a:buNone/>
            </a:pPr>
            <a:r>
              <a:rPr lang="en-US" sz="3300" u="sng" dirty="0"/>
              <a:t>LGBTQ Youth:</a:t>
            </a:r>
          </a:p>
          <a:p>
            <a:pPr algn="ctr"/>
            <a:r>
              <a:rPr lang="en-US" dirty="0"/>
              <a:t>Teens bullied 26 times/day</a:t>
            </a:r>
          </a:p>
          <a:p>
            <a:pPr algn="ctr"/>
            <a:r>
              <a:rPr lang="en-US" dirty="0"/>
              <a:t>31% threatened or injured last year</a:t>
            </a:r>
          </a:p>
          <a:p>
            <a:pPr algn="ctr"/>
            <a:r>
              <a:rPr lang="en-US" dirty="0"/>
              <a:t>Impairs their education	</a:t>
            </a:r>
          </a:p>
          <a:p>
            <a:pPr algn="ctr"/>
            <a:r>
              <a:rPr lang="en-US" dirty="0"/>
              <a:t>2-4 times as likely to attempt suicide</a:t>
            </a:r>
          </a:p>
          <a:p>
            <a:pPr algn="ctr"/>
            <a:r>
              <a:rPr lang="en-US" dirty="0"/>
              <a:t>28% drop out of school</a:t>
            </a:r>
          </a:p>
          <a:p>
            <a:pPr algn="ctr"/>
            <a:r>
              <a:rPr lang="en-US" dirty="0"/>
              <a:t>4 of 5 say they don’t know ONE supportive person at school</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42</a:t>
            </a:fld>
            <a:endParaRPr lang="en-US" dirty="0"/>
          </a:p>
        </p:txBody>
      </p:sp>
    </p:spTree>
    <p:extLst>
      <p:ext uri="{BB962C8B-B14F-4D97-AF65-F5344CB8AC3E}">
        <p14:creationId xmlns:p14="http://schemas.microsoft.com/office/powerpoint/2010/main" val="1289978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a:t>
            </a:r>
          </a:p>
        </p:txBody>
      </p:sp>
      <p:sp>
        <p:nvSpPr>
          <p:cNvPr id="3" name="Content Placeholder 2"/>
          <p:cNvSpPr>
            <a:spLocks noGrp="1"/>
          </p:cNvSpPr>
          <p:nvPr>
            <p:ph idx="1"/>
          </p:nvPr>
        </p:nvSpPr>
        <p:spPr>
          <a:xfrm>
            <a:off x="1295400" y="1417637"/>
            <a:ext cx="7391400" cy="4525963"/>
          </a:xfrm>
        </p:spPr>
        <p:txBody>
          <a:bodyPr>
            <a:normAutofit fontScale="92500" lnSpcReduction="20000"/>
          </a:bodyPr>
          <a:lstStyle/>
          <a:p>
            <a:pPr marL="514350" indent="-514350">
              <a:buFont typeface="+mj-lt"/>
              <a:buAutoNum type="arabicPeriod"/>
            </a:pPr>
            <a:r>
              <a:rPr lang="en-US" dirty="0"/>
              <a:t>Bullies are usually “loners”</a:t>
            </a:r>
          </a:p>
          <a:p>
            <a:pPr marL="514350" indent="-514350">
              <a:buFont typeface="+mj-lt"/>
              <a:buAutoNum type="arabicPeriod"/>
            </a:pPr>
            <a:r>
              <a:rPr lang="en-US" dirty="0"/>
              <a:t>They have low self-esteem</a:t>
            </a:r>
          </a:p>
          <a:p>
            <a:pPr marL="514350" indent="-514350">
              <a:buFont typeface="+mj-lt"/>
              <a:buAutoNum type="arabicPeriod"/>
            </a:pPr>
            <a:r>
              <a:rPr lang="en-US" dirty="0"/>
              <a:t>Bullying is the same as conflict</a:t>
            </a:r>
          </a:p>
          <a:p>
            <a:pPr marL="514350" indent="-514350">
              <a:buFont typeface="+mj-lt"/>
              <a:buAutoNum type="arabicPeriod"/>
            </a:pPr>
            <a:r>
              <a:rPr lang="en-US" dirty="0"/>
              <a:t>Most bullying is physical</a:t>
            </a:r>
          </a:p>
          <a:p>
            <a:pPr marL="514350" indent="-514350">
              <a:buFont typeface="+mj-lt"/>
              <a:buAutoNum type="arabicPeriod"/>
            </a:pPr>
            <a:r>
              <a:rPr lang="en-US" dirty="0"/>
              <a:t>It isn’t serious</a:t>
            </a:r>
          </a:p>
          <a:p>
            <a:pPr marL="514350" indent="-514350">
              <a:buFont typeface="+mj-lt"/>
              <a:buAutoNum type="arabicPeriod"/>
            </a:pPr>
            <a:r>
              <a:rPr lang="en-US" dirty="0"/>
              <a:t>Most likely to happen in urban school</a:t>
            </a:r>
          </a:p>
          <a:p>
            <a:pPr marL="514350" indent="-514350">
              <a:buFont typeface="+mj-lt"/>
              <a:buAutoNum type="arabicPeriod"/>
            </a:pPr>
            <a:r>
              <a:rPr lang="en-US" dirty="0"/>
              <a:t>Most likely to happen on the bus</a:t>
            </a:r>
          </a:p>
          <a:p>
            <a:pPr marL="514350" indent="-514350">
              <a:buFont typeface="+mj-lt"/>
              <a:buAutoNum type="arabicPeriod"/>
            </a:pPr>
            <a:r>
              <a:rPr lang="en-US" dirty="0"/>
              <a:t>Most kids who are bullied tell an adult.</a:t>
            </a:r>
          </a:p>
          <a:p>
            <a:pPr marL="514350" indent="-514350">
              <a:buFont typeface="+mj-lt"/>
              <a:buAutoNum type="arabicPeriod"/>
            </a:pPr>
            <a:r>
              <a:rPr lang="en-US" dirty="0"/>
              <a:t>Bullied kids learn to deal with it on their own.</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Risk Factors for Those Involved in Bullying</a:t>
            </a:r>
          </a:p>
        </p:txBody>
      </p:sp>
      <p:sp>
        <p:nvSpPr>
          <p:cNvPr id="3" name="Content Placeholder 2"/>
          <p:cNvSpPr>
            <a:spLocks noGrp="1"/>
          </p:cNvSpPr>
          <p:nvPr>
            <p:ph idx="1"/>
          </p:nvPr>
        </p:nvSpPr>
        <p:spPr/>
        <p:txBody>
          <a:bodyPr>
            <a:normAutofit/>
          </a:bodyPr>
          <a:lstStyle/>
          <a:p>
            <a:pPr marL="0" indent="0" algn="ctr">
              <a:buNone/>
            </a:pPr>
            <a:endParaRPr lang="en-US" sz="3600" dirty="0"/>
          </a:p>
          <a:p>
            <a:pPr algn="ctr"/>
            <a:r>
              <a:rPr lang="en-US" sz="4800" b="1" dirty="0"/>
              <a:t>Bullies</a:t>
            </a:r>
          </a:p>
          <a:p>
            <a:pPr marL="0" indent="0" algn="ctr">
              <a:buNone/>
            </a:pPr>
            <a:endParaRPr lang="en-US" sz="2800" b="1" dirty="0"/>
          </a:p>
          <a:p>
            <a:pPr algn="ctr"/>
            <a:r>
              <a:rPr lang="en-US" sz="4800" b="1" dirty="0"/>
              <a:t>Victims</a:t>
            </a:r>
          </a:p>
          <a:p>
            <a:pPr marL="0" indent="0" algn="ctr">
              <a:buNone/>
            </a:pPr>
            <a:endParaRPr lang="en-US" sz="2800" b="1" dirty="0"/>
          </a:p>
          <a:p>
            <a:pPr algn="ctr"/>
            <a:r>
              <a:rPr lang="en-US" sz="4800" b="1" dirty="0"/>
              <a:t>Bully-Victims</a:t>
            </a:r>
          </a:p>
        </p:txBody>
      </p:sp>
      <p:sp>
        <p:nvSpPr>
          <p:cNvPr id="4" name="Slide Number Placeholder 3"/>
          <p:cNvSpPr>
            <a:spLocks noGrp="1"/>
          </p:cNvSpPr>
          <p:nvPr>
            <p:ph type="sldNum" sz="quarter" idx="12"/>
          </p:nvPr>
        </p:nvSpPr>
        <p:spPr/>
        <p:txBody>
          <a:bodyPr/>
          <a:lstStyle/>
          <a:p>
            <a:fld id="{B61E0248-5B96-4812-B0E3-B0972F557A82}" type="slidenum">
              <a:rPr lang="en-US" smtClean="0"/>
              <a:pPr/>
              <a:t>44</a:t>
            </a:fld>
            <a:endParaRPr lang="en-US" dirty="0"/>
          </a:p>
        </p:txBody>
      </p:sp>
    </p:spTree>
    <p:extLst>
      <p:ext uri="{BB962C8B-B14F-4D97-AF65-F5344CB8AC3E}">
        <p14:creationId xmlns:p14="http://schemas.microsoft.com/office/powerpoint/2010/main" val="2979793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Protective Factors for Those Involved in Bullying</a:t>
            </a:r>
          </a:p>
        </p:txBody>
      </p:sp>
      <p:sp>
        <p:nvSpPr>
          <p:cNvPr id="3" name="Content Placeholder 2"/>
          <p:cNvSpPr>
            <a:spLocks noGrp="1"/>
          </p:cNvSpPr>
          <p:nvPr>
            <p:ph idx="1"/>
          </p:nvPr>
        </p:nvSpPr>
        <p:spPr/>
        <p:txBody>
          <a:bodyPr>
            <a:normAutofit fontScale="92500" lnSpcReduction="10000"/>
          </a:bodyPr>
          <a:lstStyle/>
          <a:p>
            <a:pPr marL="0" indent="0">
              <a:buNone/>
            </a:pPr>
            <a:r>
              <a:rPr lang="en-US" sz="3500" b="1" u="sng" dirty="0"/>
              <a:t>General Protective Factors: </a:t>
            </a:r>
          </a:p>
          <a:p>
            <a:pPr lvl="0"/>
            <a:r>
              <a:rPr lang="en-US" dirty="0"/>
              <a:t>School connection</a:t>
            </a:r>
          </a:p>
          <a:p>
            <a:pPr lvl="0"/>
            <a:r>
              <a:rPr lang="en-US" dirty="0"/>
              <a:t>Family Outreach</a:t>
            </a:r>
          </a:p>
          <a:p>
            <a:pPr lvl="0"/>
            <a:r>
              <a:rPr lang="en-US" dirty="0"/>
              <a:t>Healthy problem coping skills</a:t>
            </a:r>
          </a:p>
          <a:p>
            <a:pPr lvl="0"/>
            <a:r>
              <a:rPr lang="en-US" dirty="0"/>
              <a:t>Identification of students in need of mental and behavioral health services</a:t>
            </a:r>
          </a:p>
          <a:p>
            <a:pPr lvl="0"/>
            <a:r>
              <a:rPr lang="en-US" dirty="0"/>
              <a:t>Implementation of effective and inclusive anti-bullying policies, rather than conflict resolution methods</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45</a:t>
            </a:fld>
            <a:endParaRPr lang="en-US" dirty="0"/>
          </a:p>
        </p:txBody>
      </p:sp>
    </p:spTree>
    <p:extLst>
      <p:ext uri="{BB962C8B-B14F-4D97-AF65-F5344CB8AC3E}">
        <p14:creationId xmlns:p14="http://schemas.microsoft.com/office/powerpoint/2010/main" val="4255558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a:t>
            </a:r>
          </a:p>
        </p:txBody>
      </p:sp>
      <p:sp>
        <p:nvSpPr>
          <p:cNvPr id="3" name="Content Placeholder 2"/>
          <p:cNvSpPr>
            <a:spLocks noGrp="1"/>
          </p:cNvSpPr>
          <p:nvPr>
            <p:ph idx="1"/>
          </p:nvPr>
        </p:nvSpPr>
        <p:spPr/>
        <p:txBody>
          <a:bodyPr>
            <a:normAutofit lnSpcReduction="10000"/>
          </a:bodyPr>
          <a:lstStyle/>
          <a:p>
            <a:pPr marL="457200" lvl="1" indent="0">
              <a:buNone/>
            </a:pPr>
            <a:r>
              <a:rPr lang="en-US" sz="3900" b="1" i="1" dirty="0"/>
              <a:t>On your current caseload…</a:t>
            </a:r>
          </a:p>
          <a:p>
            <a:pPr marL="457200" lvl="1" indent="0">
              <a:buNone/>
            </a:pPr>
            <a:endParaRPr lang="en-US" i="1" dirty="0"/>
          </a:p>
          <a:p>
            <a:pPr marL="1600200" lvl="1">
              <a:buFont typeface="Wingdings" pitchFamily="2" charset="2"/>
              <a:buChar char="q"/>
            </a:pPr>
            <a:r>
              <a:rPr lang="en-US" sz="3200" dirty="0"/>
              <a:t>	</a:t>
            </a:r>
            <a:r>
              <a:rPr lang="en-US" sz="3600" dirty="0"/>
              <a:t>Which youth are “at risk” of suicide? </a:t>
            </a:r>
          </a:p>
          <a:p>
            <a:pPr marL="1600200" lvl="1">
              <a:buNone/>
            </a:pPr>
            <a:endParaRPr lang="en-US" dirty="0"/>
          </a:p>
          <a:p>
            <a:pPr marL="1600200" lvl="1">
              <a:buFont typeface="Wingdings" pitchFamily="2" charset="2"/>
              <a:buChar char="q"/>
            </a:pPr>
            <a:r>
              <a:rPr lang="en-US" sz="3600" dirty="0"/>
              <a:t>	Identify </a:t>
            </a:r>
            <a:r>
              <a:rPr lang="en-US" sz="3600" b="1" dirty="0"/>
              <a:t>specific risk factors</a:t>
            </a:r>
          </a:p>
          <a:p>
            <a:pPr marL="1600200" lvl="1">
              <a:buNone/>
            </a:pPr>
            <a:endParaRPr lang="en-US" sz="3000" dirty="0"/>
          </a:p>
          <a:p>
            <a:pPr marL="1600200" lvl="1">
              <a:buFont typeface="Wingdings" pitchFamily="2" charset="2"/>
              <a:buChar char="q"/>
            </a:pPr>
            <a:r>
              <a:rPr lang="en-US" sz="3600" dirty="0"/>
              <a:t>	Identify </a:t>
            </a:r>
            <a:r>
              <a:rPr lang="en-US" sz="3600" b="1" dirty="0"/>
              <a:t>protective factors</a:t>
            </a:r>
          </a:p>
          <a:p>
            <a:pPr lvl="1"/>
            <a:endParaRPr lang="en-US" sz="3600"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Familial Pathways to Early-Onset Suicidal Behavior</a:t>
            </a:r>
          </a:p>
        </p:txBody>
      </p:sp>
      <p:sp>
        <p:nvSpPr>
          <p:cNvPr id="5" name="Slide Number Placeholder 4"/>
          <p:cNvSpPr>
            <a:spLocks noGrp="1"/>
          </p:cNvSpPr>
          <p:nvPr>
            <p:ph type="sldNum" sz="quarter" idx="12"/>
          </p:nvPr>
        </p:nvSpPr>
        <p:spPr/>
        <p:txBody>
          <a:bodyPr/>
          <a:lstStyle/>
          <a:p>
            <a:fld id="{B61E0248-5B96-4812-B0E3-B0972F557A82}" type="slidenum">
              <a:rPr lang="en-US" smtClean="0"/>
              <a:pPr/>
              <a:t>47</a:t>
            </a:fld>
            <a:endParaRPr lang="en-US" dirty="0"/>
          </a:p>
        </p:txBody>
      </p:sp>
      <p:grpSp>
        <p:nvGrpSpPr>
          <p:cNvPr id="1026" name="Group 2"/>
          <p:cNvGrpSpPr>
            <a:grpSpLocks/>
          </p:cNvGrpSpPr>
          <p:nvPr/>
        </p:nvGrpSpPr>
        <p:grpSpPr bwMode="auto">
          <a:xfrm>
            <a:off x="711200" y="1066800"/>
            <a:ext cx="7899400" cy="4710112"/>
            <a:chOff x="1350" y="2448"/>
            <a:chExt cx="12440" cy="7418"/>
          </a:xfrm>
        </p:grpSpPr>
        <p:sp>
          <p:nvSpPr>
            <p:cNvPr id="1027" name="Text Box 3"/>
            <p:cNvSpPr txBox="1">
              <a:spLocks noChangeArrowheads="1"/>
            </p:cNvSpPr>
            <p:nvPr/>
          </p:nvSpPr>
          <p:spPr bwMode="auto">
            <a:xfrm>
              <a:off x="6317" y="2448"/>
              <a:ext cx="2802" cy="4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Parent’s suicide attempt</a:t>
              </a:r>
              <a:endParaRPr kumimoji="0" lang="en-US" sz="1800" b="1" i="0" u="none" strike="noStrike" cap="none" normalizeH="0" baseline="0" dirty="0">
                <a:ln>
                  <a:noFill/>
                </a:ln>
                <a:solidFill>
                  <a:schemeClr val="tx1"/>
                </a:solidFill>
                <a:effectLst/>
                <a:latin typeface="Arial" pitchFamily="34" charset="0"/>
              </a:endParaRPr>
            </a:p>
          </p:txBody>
        </p:sp>
        <p:sp>
          <p:nvSpPr>
            <p:cNvPr id="1028" name="Text Box 4"/>
            <p:cNvSpPr txBox="1">
              <a:spLocks noChangeArrowheads="1"/>
            </p:cNvSpPr>
            <p:nvPr/>
          </p:nvSpPr>
          <p:spPr bwMode="auto">
            <a:xfrm>
              <a:off x="1350" y="3989"/>
              <a:ext cx="2802" cy="4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Parent’s mood disorder</a:t>
              </a:r>
              <a:endParaRPr kumimoji="0" lang="en-US" sz="1800" b="1" i="0" u="none" strike="noStrike" cap="none" normalizeH="0" baseline="0" dirty="0">
                <a:ln>
                  <a:noFill/>
                </a:ln>
                <a:solidFill>
                  <a:schemeClr val="tx1"/>
                </a:solidFill>
                <a:effectLst/>
                <a:latin typeface="Arial" pitchFamily="34" charset="0"/>
              </a:endParaRPr>
            </a:p>
          </p:txBody>
        </p:sp>
        <p:sp>
          <p:nvSpPr>
            <p:cNvPr id="1029" name="Text Box 5"/>
            <p:cNvSpPr txBox="1">
              <a:spLocks noChangeArrowheads="1"/>
            </p:cNvSpPr>
            <p:nvPr/>
          </p:nvSpPr>
          <p:spPr bwMode="auto">
            <a:xfrm>
              <a:off x="1350" y="7609"/>
              <a:ext cx="2802" cy="4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Child’s mood disorder</a:t>
              </a:r>
              <a:endParaRPr kumimoji="0" lang="en-US" sz="1800" b="1" i="0" u="none" strike="noStrike" cap="none" normalizeH="0" baseline="0" dirty="0">
                <a:ln>
                  <a:noFill/>
                </a:ln>
                <a:solidFill>
                  <a:schemeClr val="tx1"/>
                </a:solidFill>
                <a:effectLst/>
                <a:latin typeface="Arial" pitchFamily="34" charset="0"/>
              </a:endParaRPr>
            </a:p>
          </p:txBody>
        </p:sp>
        <p:sp>
          <p:nvSpPr>
            <p:cNvPr id="1030" name="Text Box 6"/>
            <p:cNvSpPr txBox="1">
              <a:spLocks noChangeArrowheads="1"/>
            </p:cNvSpPr>
            <p:nvPr/>
          </p:nvSpPr>
          <p:spPr bwMode="auto">
            <a:xfrm>
              <a:off x="6317" y="5800"/>
              <a:ext cx="2802" cy="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Suboptimal family environment</a:t>
              </a:r>
              <a:endParaRPr kumimoji="0" lang="en-US" sz="1800" b="1" i="0" u="none" strike="noStrike" cap="none" normalizeH="0" baseline="0" dirty="0">
                <a:ln>
                  <a:noFill/>
                </a:ln>
                <a:solidFill>
                  <a:schemeClr val="tx1"/>
                </a:solidFill>
                <a:effectLst/>
                <a:latin typeface="Arial" pitchFamily="34" charset="0"/>
              </a:endParaRPr>
            </a:p>
          </p:txBody>
        </p:sp>
        <p:sp>
          <p:nvSpPr>
            <p:cNvPr id="1031" name="Text Box 7"/>
            <p:cNvSpPr txBox="1">
              <a:spLocks noChangeArrowheads="1"/>
            </p:cNvSpPr>
            <p:nvPr/>
          </p:nvSpPr>
          <p:spPr bwMode="auto">
            <a:xfrm>
              <a:off x="6661" y="7475"/>
              <a:ext cx="2139" cy="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Abuse and neglect of child</a:t>
              </a:r>
              <a:endParaRPr kumimoji="0" lang="en-US" sz="1800" b="1" i="0" u="none" strike="noStrike" cap="none" normalizeH="0" baseline="0" dirty="0">
                <a:ln>
                  <a:noFill/>
                </a:ln>
                <a:solidFill>
                  <a:schemeClr val="tx1"/>
                </a:solidFill>
                <a:effectLst/>
                <a:latin typeface="Arial" pitchFamily="34" charset="0"/>
              </a:endParaRPr>
            </a:p>
          </p:txBody>
        </p:sp>
        <p:sp>
          <p:nvSpPr>
            <p:cNvPr id="1032" name="Text Box 8"/>
            <p:cNvSpPr txBox="1">
              <a:spLocks noChangeArrowheads="1"/>
            </p:cNvSpPr>
            <p:nvPr/>
          </p:nvSpPr>
          <p:spPr bwMode="auto">
            <a:xfrm>
              <a:off x="6326" y="9438"/>
              <a:ext cx="2802" cy="4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Child’s suicide attempt</a:t>
              </a:r>
              <a:endParaRPr kumimoji="0" lang="en-US" sz="1800" b="1" i="0" u="none" strike="noStrike" cap="none" normalizeH="0" baseline="0" dirty="0">
                <a:ln>
                  <a:noFill/>
                </a:ln>
                <a:solidFill>
                  <a:schemeClr val="tx1"/>
                </a:solidFill>
                <a:effectLst/>
                <a:latin typeface="Arial" pitchFamily="34" charset="0"/>
              </a:endParaRPr>
            </a:p>
          </p:txBody>
        </p:sp>
        <p:sp>
          <p:nvSpPr>
            <p:cNvPr id="1033" name="Text Box 9"/>
            <p:cNvSpPr txBox="1">
              <a:spLocks noChangeArrowheads="1"/>
            </p:cNvSpPr>
            <p:nvPr/>
          </p:nvSpPr>
          <p:spPr bwMode="auto">
            <a:xfrm>
              <a:off x="10988" y="9438"/>
              <a:ext cx="2802" cy="4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Life stressors</a:t>
              </a:r>
              <a:endParaRPr kumimoji="0" lang="en-US" sz="1800" b="1" i="0" u="none" strike="noStrike" cap="none" normalizeH="0" baseline="0" dirty="0">
                <a:ln>
                  <a:noFill/>
                </a:ln>
                <a:solidFill>
                  <a:schemeClr val="tx1"/>
                </a:solidFill>
                <a:effectLst/>
                <a:latin typeface="Arial" pitchFamily="34" charset="0"/>
              </a:endParaRPr>
            </a:p>
          </p:txBody>
        </p:sp>
        <p:sp>
          <p:nvSpPr>
            <p:cNvPr id="1034" name="Text Box 10"/>
            <p:cNvSpPr txBox="1">
              <a:spLocks noChangeArrowheads="1"/>
            </p:cNvSpPr>
            <p:nvPr/>
          </p:nvSpPr>
          <p:spPr bwMode="auto">
            <a:xfrm>
              <a:off x="10988" y="7475"/>
              <a:ext cx="2802"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Child’s impulsive aggression or neurocognitive deficits</a:t>
              </a:r>
              <a:endParaRPr kumimoji="0" lang="en-US" sz="1800" b="1" i="0" u="none" strike="noStrike" cap="none" normalizeH="0" baseline="0" dirty="0">
                <a:ln>
                  <a:noFill/>
                </a:ln>
                <a:solidFill>
                  <a:schemeClr val="tx1"/>
                </a:solidFill>
                <a:effectLst/>
                <a:latin typeface="Arial" pitchFamily="34" charset="0"/>
              </a:endParaRPr>
            </a:p>
          </p:txBody>
        </p:sp>
        <p:sp>
          <p:nvSpPr>
            <p:cNvPr id="1035" name="Text Box 11"/>
            <p:cNvSpPr txBox="1">
              <a:spLocks noChangeArrowheads="1"/>
            </p:cNvSpPr>
            <p:nvPr/>
          </p:nvSpPr>
          <p:spPr bwMode="auto">
            <a:xfrm>
              <a:off x="10988" y="3721"/>
              <a:ext cx="2802" cy="9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rPr>
                <a:t>Parent’s impulsive aggression or neurocognitive deficits</a:t>
              </a:r>
              <a:endParaRPr kumimoji="0" lang="en-US" sz="1800" b="1" i="0" u="none" strike="noStrike" cap="none" normalizeH="0" baseline="0" dirty="0">
                <a:ln>
                  <a:noFill/>
                </a:ln>
                <a:solidFill>
                  <a:schemeClr val="tx1"/>
                </a:solidFill>
                <a:effectLst/>
                <a:latin typeface="Arial" pitchFamily="34" charset="0"/>
              </a:endParaRPr>
            </a:p>
          </p:txBody>
        </p:sp>
        <p:cxnSp>
          <p:nvCxnSpPr>
            <p:cNvPr id="1036" name="AutoShape 12"/>
            <p:cNvCxnSpPr>
              <a:cxnSpLocks noChangeShapeType="1"/>
            </p:cNvCxnSpPr>
            <p:nvPr/>
          </p:nvCxnSpPr>
          <p:spPr bwMode="auto">
            <a:xfrm flipV="1">
              <a:off x="4152" y="2877"/>
              <a:ext cx="2134" cy="1101"/>
            </a:xfrm>
            <a:prstGeom prst="straightConnector1">
              <a:avLst/>
            </a:prstGeom>
            <a:noFill/>
            <a:ln w="9525">
              <a:solidFill>
                <a:srgbClr val="000000"/>
              </a:solidFill>
              <a:round/>
              <a:headEnd/>
              <a:tailEnd type="triangle" w="med" len="med"/>
            </a:ln>
          </p:spPr>
        </p:cxnSp>
        <p:cxnSp>
          <p:nvCxnSpPr>
            <p:cNvPr id="1037" name="AutoShape 13"/>
            <p:cNvCxnSpPr>
              <a:cxnSpLocks noChangeShapeType="1"/>
            </p:cNvCxnSpPr>
            <p:nvPr/>
          </p:nvCxnSpPr>
          <p:spPr bwMode="auto">
            <a:xfrm>
              <a:off x="4152" y="4406"/>
              <a:ext cx="2152" cy="1386"/>
            </a:xfrm>
            <a:prstGeom prst="straightConnector1">
              <a:avLst/>
            </a:prstGeom>
            <a:noFill/>
            <a:ln w="9525">
              <a:solidFill>
                <a:srgbClr val="000000"/>
              </a:solidFill>
              <a:round/>
              <a:headEnd/>
              <a:tailEnd type="triangle" w="med" len="med"/>
            </a:ln>
          </p:spPr>
        </p:cxnSp>
        <p:cxnSp>
          <p:nvCxnSpPr>
            <p:cNvPr id="1038" name="AutoShape 14"/>
            <p:cNvCxnSpPr>
              <a:cxnSpLocks noChangeShapeType="1"/>
            </p:cNvCxnSpPr>
            <p:nvPr/>
          </p:nvCxnSpPr>
          <p:spPr bwMode="auto">
            <a:xfrm>
              <a:off x="2751" y="4406"/>
              <a:ext cx="0" cy="3174"/>
            </a:xfrm>
            <a:prstGeom prst="straightConnector1">
              <a:avLst/>
            </a:prstGeom>
            <a:noFill/>
            <a:ln w="9525">
              <a:solidFill>
                <a:srgbClr val="000000"/>
              </a:solidFill>
              <a:round/>
              <a:headEnd/>
              <a:tailEnd type="triangle" w="med" len="med"/>
            </a:ln>
          </p:spPr>
        </p:cxnSp>
        <p:cxnSp>
          <p:nvCxnSpPr>
            <p:cNvPr id="1039" name="AutoShape 15"/>
            <p:cNvCxnSpPr>
              <a:cxnSpLocks noChangeShapeType="1"/>
            </p:cNvCxnSpPr>
            <p:nvPr/>
          </p:nvCxnSpPr>
          <p:spPr bwMode="auto">
            <a:xfrm flipH="1">
              <a:off x="4152" y="6488"/>
              <a:ext cx="2152" cy="1100"/>
            </a:xfrm>
            <a:prstGeom prst="straightConnector1">
              <a:avLst/>
            </a:prstGeom>
            <a:noFill/>
            <a:ln w="9525">
              <a:solidFill>
                <a:srgbClr val="000000"/>
              </a:solidFill>
              <a:round/>
              <a:headEnd/>
              <a:tailEnd type="triangle" w="med" len="med"/>
            </a:ln>
          </p:spPr>
        </p:cxnSp>
        <p:cxnSp>
          <p:nvCxnSpPr>
            <p:cNvPr id="1040" name="AutoShape 16"/>
            <p:cNvCxnSpPr>
              <a:cxnSpLocks noChangeShapeType="1"/>
            </p:cNvCxnSpPr>
            <p:nvPr/>
          </p:nvCxnSpPr>
          <p:spPr bwMode="auto">
            <a:xfrm>
              <a:off x="4162" y="8016"/>
              <a:ext cx="2152" cy="1386"/>
            </a:xfrm>
            <a:prstGeom prst="straightConnector1">
              <a:avLst/>
            </a:prstGeom>
            <a:noFill/>
            <a:ln w="9525">
              <a:solidFill>
                <a:srgbClr val="000000"/>
              </a:solidFill>
              <a:round/>
              <a:headEnd/>
              <a:tailEnd type="triangle" w="med" len="med"/>
            </a:ln>
          </p:spPr>
        </p:cxnSp>
        <p:cxnSp>
          <p:nvCxnSpPr>
            <p:cNvPr id="1041" name="AutoShape 17"/>
            <p:cNvCxnSpPr>
              <a:cxnSpLocks noChangeShapeType="1"/>
            </p:cNvCxnSpPr>
            <p:nvPr/>
          </p:nvCxnSpPr>
          <p:spPr bwMode="auto">
            <a:xfrm>
              <a:off x="9106" y="6488"/>
              <a:ext cx="1874" cy="958"/>
            </a:xfrm>
            <a:prstGeom prst="straightConnector1">
              <a:avLst/>
            </a:prstGeom>
            <a:noFill/>
            <a:ln w="9525">
              <a:solidFill>
                <a:srgbClr val="000000"/>
              </a:solidFill>
              <a:round/>
              <a:headEnd/>
              <a:tailEnd type="triangle" w="med" len="med"/>
            </a:ln>
          </p:spPr>
        </p:cxnSp>
        <p:cxnSp>
          <p:nvCxnSpPr>
            <p:cNvPr id="1042" name="AutoShape 18"/>
            <p:cNvCxnSpPr>
              <a:cxnSpLocks noChangeShapeType="1"/>
            </p:cNvCxnSpPr>
            <p:nvPr/>
          </p:nvCxnSpPr>
          <p:spPr bwMode="auto">
            <a:xfrm flipH="1">
              <a:off x="9106" y="8142"/>
              <a:ext cx="1874" cy="1260"/>
            </a:xfrm>
            <a:prstGeom prst="straightConnector1">
              <a:avLst/>
            </a:prstGeom>
            <a:noFill/>
            <a:ln w="9525">
              <a:solidFill>
                <a:srgbClr val="000000"/>
              </a:solidFill>
              <a:round/>
              <a:headEnd/>
              <a:tailEnd type="triangle" w="med" len="med"/>
            </a:ln>
          </p:spPr>
        </p:cxnSp>
        <p:cxnSp>
          <p:nvCxnSpPr>
            <p:cNvPr id="1043" name="AutoShape 19"/>
            <p:cNvCxnSpPr>
              <a:cxnSpLocks noChangeShapeType="1"/>
            </p:cNvCxnSpPr>
            <p:nvPr/>
          </p:nvCxnSpPr>
          <p:spPr bwMode="auto">
            <a:xfrm flipH="1">
              <a:off x="9116" y="9644"/>
              <a:ext cx="1864" cy="0"/>
            </a:xfrm>
            <a:prstGeom prst="straightConnector1">
              <a:avLst/>
            </a:prstGeom>
            <a:noFill/>
            <a:ln w="9525">
              <a:solidFill>
                <a:srgbClr val="000000"/>
              </a:solidFill>
              <a:round/>
              <a:headEnd/>
              <a:tailEnd type="triangle" w="med" len="med"/>
            </a:ln>
          </p:spPr>
        </p:cxnSp>
        <p:cxnSp>
          <p:nvCxnSpPr>
            <p:cNvPr id="1044" name="AutoShape 20"/>
            <p:cNvCxnSpPr>
              <a:cxnSpLocks noChangeShapeType="1"/>
            </p:cNvCxnSpPr>
            <p:nvPr/>
          </p:nvCxnSpPr>
          <p:spPr bwMode="auto">
            <a:xfrm flipH="1">
              <a:off x="4152" y="7814"/>
              <a:ext cx="2485" cy="1"/>
            </a:xfrm>
            <a:prstGeom prst="straightConnector1">
              <a:avLst/>
            </a:prstGeom>
            <a:noFill/>
            <a:ln w="9525">
              <a:solidFill>
                <a:srgbClr val="000000"/>
              </a:solidFill>
              <a:round/>
              <a:headEnd/>
              <a:tailEnd type="triangle" w="med" len="med"/>
            </a:ln>
          </p:spPr>
        </p:cxnSp>
        <p:cxnSp>
          <p:nvCxnSpPr>
            <p:cNvPr id="1045" name="AutoShape 21"/>
            <p:cNvCxnSpPr>
              <a:cxnSpLocks noChangeShapeType="1"/>
            </p:cNvCxnSpPr>
            <p:nvPr/>
          </p:nvCxnSpPr>
          <p:spPr bwMode="auto">
            <a:xfrm>
              <a:off x="8784" y="7815"/>
              <a:ext cx="2196" cy="0"/>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7709" y="6488"/>
              <a:ext cx="0" cy="958"/>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a:off x="6428" y="7933"/>
              <a:ext cx="1" cy="1460"/>
            </a:xfrm>
            <a:prstGeom prst="straightConnector1">
              <a:avLst/>
            </a:prstGeom>
            <a:noFill/>
            <a:ln w="9525">
              <a:solidFill>
                <a:srgbClr val="000000"/>
              </a:solidFill>
              <a:round/>
              <a:headEnd/>
              <a:tailEnd type="triangle" w="med" len="med"/>
            </a:ln>
          </p:spPr>
        </p:cxnSp>
        <p:cxnSp>
          <p:nvCxnSpPr>
            <p:cNvPr id="1048" name="AutoShape 24"/>
            <p:cNvCxnSpPr>
              <a:cxnSpLocks noChangeShapeType="1"/>
            </p:cNvCxnSpPr>
            <p:nvPr/>
          </p:nvCxnSpPr>
          <p:spPr bwMode="auto">
            <a:xfrm>
              <a:off x="6428" y="6488"/>
              <a:ext cx="0" cy="1164"/>
            </a:xfrm>
            <a:prstGeom prst="straightConnector1">
              <a:avLst/>
            </a:prstGeom>
            <a:noFill/>
            <a:ln w="9525">
              <a:solidFill>
                <a:srgbClr val="000000"/>
              </a:solidFill>
              <a:round/>
              <a:headEnd/>
              <a:tailEnd/>
            </a:ln>
          </p:spPr>
        </p:cxnSp>
        <p:sp>
          <p:nvSpPr>
            <p:cNvPr id="1049" name="Arc 25"/>
            <p:cNvSpPr>
              <a:spLocks/>
            </p:cNvSpPr>
            <p:nvPr/>
          </p:nvSpPr>
          <p:spPr bwMode="auto">
            <a:xfrm rot="15889219">
              <a:off x="6379" y="7441"/>
              <a:ext cx="290" cy="694"/>
            </a:xfrm>
            <a:custGeom>
              <a:avLst/>
              <a:gdLst>
                <a:gd name="G0" fmla="+- 15952 0 0"/>
                <a:gd name="G1" fmla="+- 21600 0 0"/>
                <a:gd name="G2" fmla="+- 21600 0 0"/>
                <a:gd name="T0" fmla="*/ 0 w 32240"/>
                <a:gd name="T1" fmla="*/ 7036 h 21600"/>
                <a:gd name="T2" fmla="*/ 32240 w 32240"/>
                <a:gd name="T3" fmla="*/ 7414 h 21600"/>
                <a:gd name="T4" fmla="*/ 15952 w 32240"/>
                <a:gd name="T5" fmla="*/ 21600 h 21600"/>
              </a:gdLst>
              <a:ahLst/>
              <a:cxnLst>
                <a:cxn ang="0">
                  <a:pos x="T0" y="T1"/>
                </a:cxn>
                <a:cxn ang="0">
                  <a:pos x="T2" y="T3"/>
                </a:cxn>
                <a:cxn ang="0">
                  <a:pos x="T4" y="T5"/>
                </a:cxn>
              </a:cxnLst>
              <a:rect l="0" t="0" r="r" b="b"/>
              <a:pathLst>
                <a:path w="32240" h="21600" fill="none" extrusionOk="0">
                  <a:moveTo>
                    <a:pt x="0" y="7036"/>
                  </a:moveTo>
                  <a:cubicBezTo>
                    <a:pt x="4092" y="2553"/>
                    <a:pt x="9882" y="-1"/>
                    <a:pt x="15952" y="0"/>
                  </a:cubicBezTo>
                  <a:cubicBezTo>
                    <a:pt x="22197" y="0"/>
                    <a:pt x="28138" y="2703"/>
                    <a:pt x="32240" y="7413"/>
                  </a:cubicBezTo>
                </a:path>
                <a:path w="32240" h="21600" stroke="0" extrusionOk="0">
                  <a:moveTo>
                    <a:pt x="0" y="7036"/>
                  </a:moveTo>
                  <a:cubicBezTo>
                    <a:pt x="4092" y="2553"/>
                    <a:pt x="9882" y="-1"/>
                    <a:pt x="15952" y="0"/>
                  </a:cubicBezTo>
                  <a:cubicBezTo>
                    <a:pt x="22197" y="0"/>
                    <a:pt x="28138" y="2703"/>
                    <a:pt x="32240" y="7413"/>
                  </a:cubicBezTo>
                  <a:lnTo>
                    <a:pt x="159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50" name="AutoShape 26"/>
            <p:cNvCxnSpPr>
              <a:cxnSpLocks noChangeShapeType="1"/>
            </p:cNvCxnSpPr>
            <p:nvPr/>
          </p:nvCxnSpPr>
          <p:spPr bwMode="auto">
            <a:xfrm>
              <a:off x="7709" y="8172"/>
              <a:ext cx="0" cy="1256"/>
            </a:xfrm>
            <a:prstGeom prst="straightConnector1">
              <a:avLst/>
            </a:prstGeom>
            <a:noFill/>
            <a:ln w="9525">
              <a:solidFill>
                <a:srgbClr val="000000"/>
              </a:solidFill>
              <a:round/>
              <a:headEnd/>
              <a:tailEnd type="triangle" w="med" len="med"/>
            </a:ln>
          </p:spPr>
        </p:cxnSp>
        <p:cxnSp>
          <p:nvCxnSpPr>
            <p:cNvPr id="1051" name="AutoShape 27"/>
            <p:cNvCxnSpPr>
              <a:cxnSpLocks noChangeShapeType="1"/>
            </p:cNvCxnSpPr>
            <p:nvPr/>
          </p:nvCxnSpPr>
          <p:spPr bwMode="auto">
            <a:xfrm flipH="1" flipV="1">
              <a:off x="9119" y="2868"/>
              <a:ext cx="1861" cy="854"/>
            </a:xfrm>
            <a:prstGeom prst="straightConnector1">
              <a:avLst/>
            </a:prstGeom>
            <a:noFill/>
            <a:ln w="9525">
              <a:solidFill>
                <a:srgbClr val="000000"/>
              </a:solidFill>
              <a:round/>
              <a:headEnd/>
              <a:tailEnd type="triangle" w="med" len="med"/>
            </a:ln>
          </p:spPr>
        </p:cxnSp>
        <p:cxnSp>
          <p:nvCxnSpPr>
            <p:cNvPr id="1052" name="AutoShape 28"/>
            <p:cNvCxnSpPr>
              <a:cxnSpLocks noChangeShapeType="1"/>
            </p:cNvCxnSpPr>
            <p:nvPr/>
          </p:nvCxnSpPr>
          <p:spPr bwMode="auto">
            <a:xfrm flipH="1">
              <a:off x="9124" y="4687"/>
              <a:ext cx="1856" cy="1105"/>
            </a:xfrm>
            <a:prstGeom prst="straightConnector1">
              <a:avLst/>
            </a:prstGeom>
            <a:noFill/>
            <a:ln w="9525">
              <a:solidFill>
                <a:srgbClr val="000000"/>
              </a:solidFill>
              <a:round/>
              <a:headEnd/>
              <a:tailEnd type="triangle" w="med" len="med"/>
            </a:ln>
          </p:spPr>
        </p:cxnSp>
        <p:cxnSp>
          <p:nvCxnSpPr>
            <p:cNvPr id="1053" name="AutoShape 29"/>
            <p:cNvCxnSpPr>
              <a:cxnSpLocks noChangeShapeType="1"/>
            </p:cNvCxnSpPr>
            <p:nvPr/>
          </p:nvCxnSpPr>
          <p:spPr bwMode="auto">
            <a:xfrm>
              <a:off x="12389" y="4687"/>
              <a:ext cx="0" cy="2789"/>
            </a:xfrm>
            <a:prstGeom prst="straightConnector1">
              <a:avLst/>
            </a:prstGeom>
            <a:noFill/>
            <a:ln w="9525">
              <a:solidFill>
                <a:srgbClr val="000000"/>
              </a:solidFill>
              <a:round/>
              <a:headEnd/>
              <a:tailEnd type="triangle" w="med" len="med"/>
            </a:ln>
          </p:spPr>
        </p:cxnSp>
      </p:grpSp>
      <p:sp>
        <p:nvSpPr>
          <p:cNvPr id="1054" name="Text Box 30"/>
          <p:cNvSpPr txBox="1">
            <a:spLocks noChangeArrowheads="1"/>
          </p:cNvSpPr>
          <p:nvPr/>
        </p:nvSpPr>
        <p:spPr bwMode="auto">
          <a:xfrm>
            <a:off x="5562600" y="5943600"/>
            <a:ext cx="2895600"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a:ln>
                  <a:noFill/>
                </a:ln>
                <a:solidFill>
                  <a:schemeClr val="tx1"/>
                </a:solidFill>
                <a:effectLst/>
                <a:latin typeface="Calibri" pitchFamily="34" charset="0"/>
              </a:rPr>
              <a:t>Brent, D.A., and Mann, J.J. (2006). Familial pathways to suicidal behavior – Understanding and preventing suicide amount adolescents. </a:t>
            </a:r>
            <a:r>
              <a:rPr kumimoji="0" lang="en-US" sz="900" b="0" i="1" u="none" strike="noStrike" cap="none" normalizeH="0" baseline="0" dirty="0">
                <a:ln>
                  <a:noFill/>
                </a:ln>
                <a:solidFill>
                  <a:schemeClr val="tx1"/>
                </a:solidFill>
                <a:effectLst/>
                <a:latin typeface="Calibri" pitchFamily="34" charset="0"/>
              </a:rPr>
              <a:t>Perspective</a:t>
            </a:r>
            <a:r>
              <a:rPr kumimoji="0" lang="en-US" sz="900" b="0" i="0" u="none" strike="noStrike" cap="none" normalizeH="0" baseline="0" dirty="0">
                <a:ln>
                  <a:noFill/>
                </a:ln>
                <a:solidFill>
                  <a:schemeClr val="tx1"/>
                </a:solidFill>
                <a:effectLst/>
                <a:latin typeface="Calibri" pitchFamily="34" charset="0"/>
              </a:rPr>
              <a:t>. Retrieved from http://www.nejm.org.</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 Model	</a:t>
            </a:r>
          </a:p>
        </p:txBody>
      </p:sp>
      <p:sp>
        <p:nvSpPr>
          <p:cNvPr id="3" name="Content Placeholder 2"/>
          <p:cNvSpPr>
            <a:spLocks noGrp="1"/>
          </p:cNvSpPr>
          <p:nvPr>
            <p:ph idx="1"/>
          </p:nvPr>
        </p:nvSpPr>
        <p:spPr>
          <a:xfrm>
            <a:off x="1447800" y="1600200"/>
            <a:ext cx="7239000" cy="4525963"/>
          </a:xfrm>
        </p:spPr>
        <p:txBody>
          <a:bodyPr/>
          <a:lstStyle/>
          <a:p>
            <a:pPr marL="514350" indent="-514350">
              <a:buFont typeface="+mj-lt"/>
              <a:buAutoNum type="arabicPeriod"/>
            </a:pPr>
            <a:endParaRPr lang="en-US" dirty="0"/>
          </a:p>
          <a:p>
            <a:pPr marL="514350" indent="-514350">
              <a:buFont typeface="+mj-lt"/>
              <a:buAutoNum type="arabicPeriod"/>
            </a:pPr>
            <a:r>
              <a:rPr lang="en-US" sz="4000" b="1" dirty="0"/>
              <a:t>Ask the question(s)</a:t>
            </a:r>
          </a:p>
          <a:p>
            <a:pPr marL="514350" indent="-514350">
              <a:buFont typeface="+mj-lt"/>
              <a:buAutoNum type="arabicPeriod"/>
            </a:pPr>
            <a:endParaRPr lang="en-US" sz="4000" b="1" dirty="0"/>
          </a:p>
          <a:p>
            <a:pPr marL="514350" indent="-514350">
              <a:buFont typeface="+mj-lt"/>
              <a:buAutoNum type="arabicPeriod"/>
            </a:pPr>
            <a:r>
              <a:rPr lang="en-US" sz="4000" b="1" dirty="0"/>
              <a:t>Listen and respond</a:t>
            </a:r>
          </a:p>
          <a:p>
            <a:pPr marL="514350" indent="-514350">
              <a:buFont typeface="+mj-lt"/>
              <a:buAutoNum type="arabicPeriod"/>
            </a:pPr>
            <a:endParaRPr lang="en-US" sz="4000" b="1" dirty="0"/>
          </a:p>
          <a:p>
            <a:pPr marL="514350" indent="-514350">
              <a:buFont typeface="+mj-lt"/>
              <a:buAutoNum type="arabicPeriod"/>
            </a:pPr>
            <a:r>
              <a:rPr lang="en-US" sz="4000" b="1" dirty="0"/>
              <a:t>Act or refer </a:t>
            </a:r>
          </a:p>
        </p:txBody>
      </p:sp>
      <p:sp>
        <p:nvSpPr>
          <p:cNvPr id="4" name="Slide Number Placeholder 3"/>
          <p:cNvSpPr>
            <a:spLocks noGrp="1"/>
          </p:cNvSpPr>
          <p:nvPr>
            <p:ph type="sldNum" sz="quarter" idx="12"/>
          </p:nvPr>
        </p:nvSpPr>
        <p:spPr/>
        <p:txBody>
          <a:bodyPr/>
          <a:lstStyle/>
          <a:p>
            <a:fld id="{B61E0248-5B96-4812-B0E3-B0972F557A82}"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a:t>Dyads</a:t>
            </a:r>
          </a:p>
          <a:p>
            <a:pPr marL="514350" indent="-514350">
              <a:buFont typeface="+mj-lt"/>
              <a:buAutoNum type="arabicPeriod"/>
            </a:pPr>
            <a:r>
              <a:rPr lang="en-US" sz="4000" dirty="0"/>
              <a:t>Each person has a brief scenario</a:t>
            </a:r>
          </a:p>
          <a:p>
            <a:pPr marL="514350" indent="-514350">
              <a:buFont typeface="+mj-lt"/>
              <a:buAutoNum type="arabicPeriod"/>
            </a:pPr>
            <a:r>
              <a:rPr lang="en-US" sz="4000" dirty="0"/>
              <a:t>You will have 5 minutes to interview and practice asking the difficult questions</a:t>
            </a:r>
          </a:p>
          <a:p>
            <a:pPr marL="514350" indent="-514350">
              <a:buFont typeface="+mj-lt"/>
              <a:buAutoNum type="arabicPeriod"/>
            </a:pPr>
            <a:r>
              <a:rPr lang="en-US" sz="4000" dirty="0"/>
              <a:t>Feedback</a:t>
            </a:r>
          </a:p>
        </p:txBody>
      </p:sp>
      <p:sp>
        <p:nvSpPr>
          <p:cNvPr id="4" name="Slide Number Placeholder 3"/>
          <p:cNvSpPr>
            <a:spLocks noGrp="1"/>
          </p:cNvSpPr>
          <p:nvPr>
            <p:ph type="sldNum" sz="quarter" idx="12"/>
          </p:nvPr>
        </p:nvSpPr>
        <p:spPr/>
        <p:txBody>
          <a:bodyPr/>
          <a:lstStyle/>
          <a:p>
            <a:fld id="{B61E0248-5B96-4812-B0E3-B0972F557A82}"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we know?: Wisconsin</a:t>
            </a:r>
          </a:p>
        </p:txBody>
      </p:sp>
      <p:sp>
        <p:nvSpPr>
          <p:cNvPr id="3" name="Content Placeholder 2"/>
          <p:cNvSpPr>
            <a:spLocks noGrp="1"/>
          </p:cNvSpPr>
          <p:nvPr>
            <p:ph idx="1"/>
          </p:nvPr>
        </p:nvSpPr>
        <p:spPr/>
        <p:txBody>
          <a:bodyPr>
            <a:normAutofit lnSpcReduction="10000"/>
          </a:bodyPr>
          <a:lstStyle/>
          <a:p>
            <a:r>
              <a:rPr lang="en-US" dirty="0"/>
              <a:t>Wisconsin’s suicide rate (at 13.1) is higher than the national average (of 12.7) (2011).</a:t>
            </a:r>
          </a:p>
          <a:p>
            <a:r>
              <a:rPr lang="en-US" dirty="0"/>
              <a:t>51% of decedents had a current mental health problem and 43% were currently receiving mental health treatment</a:t>
            </a:r>
          </a:p>
          <a:p>
            <a:r>
              <a:rPr lang="en-US" dirty="0"/>
              <a:t>24% of decedents had a history of suicide attempts and 34% disclosed their intent to die by suicide to at least one person</a:t>
            </a:r>
          </a:p>
          <a:p>
            <a:pPr algn="ctr">
              <a:buNone/>
            </a:pPr>
            <a:r>
              <a:rPr lang="en-US" b="1" dirty="0"/>
              <a:t>What would this mean to you?  </a:t>
            </a:r>
          </a:p>
        </p:txBody>
      </p:sp>
      <p:sp>
        <p:nvSpPr>
          <p:cNvPr id="4" name="Slide Number Placeholder 3"/>
          <p:cNvSpPr>
            <a:spLocks noGrp="1"/>
          </p:cNvSpPr>
          <p:nvPr>
            <p:ph type="sldNum" sz="quarter" idx="12"/>
          </p:nvPr>
        </p:nvSpPr>
        <p:spPr/>
        <p:txBody>
          <a:bodyPr/>
          <a:lstStyle/>
          <a:p>
            <a:fld id="{B61E0248-5B96-4812-B0E3-B0972F557A82}"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Now, what do you do with what you know?</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300" b="1" u="sng" dirty="0"/>
              <a:t>Small group discussion</a:t>
            </a:r>
          </a:p>
          <a:p>
            <a:pPr marL="0" indent="0" algn="ctr">
              <a:buNone/>
            </a:pPr>
            <a:endParaRPr lang="en-US" sz="2000" b="1" u="sng" dirty="0">
              <a:ln w="12700">
                <a:noFill/>
                <a:prstDash val="solid"/>
              </a:ln>
              <a:solidFill>
                <a:schemeClr val="accent1"/>
              </a:solidFill>
              <a:effectLst>
                <a:outerShdw blurRad="41275" dist="20320" dir="1800000" algn="tl" rotWithShape="0">
                  <a:srgbClr val="000000">
                    <a:alpha val="40000"/>
                  </a:srgbClr>
                </a:outerShdw>
              </a:effectLst>
            </a:endParaRPr>
          </a:p>
          <a:p>
            <a:pPr lvl="1">
              <a:buFont typeface="Arial" pitchFamily="34" charset="0"/>
              <a:buChar cha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rPr>
              <a:t>Who will you refer to in your community? </a:t>
            </a:r>
          </a:p>
          <a:p>
            <a:pPr lvl="1">
              <a:buFont typeface="Arial" pitchFamily="34" charset="0"/>
              <a:buChar cha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rPr>
              <a:t>Who will you have on your team?</a:t>
            </a:r>
          </a:p>
          <a:p>
            <a:pPr lvl="1">
              <a:buFont typeface="Arial" pitchFamily="34" charset="0"/>
              <a:buChar cha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rPr>
              <a:t>Who makes the decision regarding the “act/refer”?</a:t>
            </a:r>
          </a:p>
          <a:p>
            <a:pPr marL="457200" lvl="1" indent="0">
              <a:buNone/>
            </a:pPr>
            <a:endParaRPr lang="en-US" b="1" dirty="0">
              <a:ln w="12700">
                <a:noFill/>
                <a:prstDash val="solid"/>
              </a:ln>
              <a:solidFill>
                <a:schemeClr val="accent1"/>
              </a:solidFill>
              <a:effectLst>
                <a:outerShdw blurRad="41275" dist="20320" dir="1800000" algn="tl" rotWithShape="0">
                  <a:srgbClr val="000000">
                    <a:alpha val="40000"/>
                  </a:srgbClr>
                </a:outerShdw>
              </a:effectLst>
            </a:endParaRPr>
          </a:p>
          <a:p>
            <a:pPr marL="285750" lvl="1" algn="ctr">
              <a:buNone/>
            </a:pPr>
            <a:r>
              <a:rPr lang="en-US" sz="3500" b="1" dirty="0"/>
              <a:t>Put on flip chart and share with the group</a:t>
            </a:r>
          </a:p>
        </p:txBody>
      </p:sp>
      <p:sp>
        <p:nvSpPr>
          <p:cNvPr id="4" name="Slide Number Placeholder 3"/>
          <p:cNvSpPr>
            <a:spLocks noGrp="1"/>
          </p:cNvSpPr>
          <p:nvPr>
            <p:ph type="sldNum" sz="quarter" idx="12"/>
          </p:nvPr>
        </p:nvSpPr>
        <p:spPr/>
        <p:txBody>
          <a:bodyPr/>
          <a:lstStyle/>
          <a:p>
            <a:fld id="{B61E0248-5B96-4812-B0E3-B0972F557A82}"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Approaches</a:t>
            </a:r>
          </a:p>
        </p:txBody>
      </p:sp>
      <p:sp>
        <p:nvSpPr>
          <p:cNvPr id="3" name="Content Placeholder 2"/>
          <p:cNvSpPr>
            <a:spLocks noGrp="1"/>
          </p:cNvSpPr>
          <p:nvPr>
            <p:ph idx="1"/>
          </p:nvPr>
        </p:nvSpPr>
        <p:spPr/>
        <p:txBody>
          <a:bodyPr>
            <a:normAutofit/>
          </a:bodyPr>
          <a:lstStyle/>
          <a:p>
            <a:pPr marL="0" indent="0">
              <a:buNone/>
            </a:pPr>
            <a:r>
              <a:rPr lang="en-US" sz="4000" b="1" dirty="0"/>
              <a:t>Department of Education</a:t>
            </a:r>
          </a:p>
          <a:p>
            <a:pPr lvl="1">
              <a:buFont typeface="Wingdings" pitchFamily="2" charset="2"/>
              <a:buChar char="q"/>
            </a:pPr>
            <a:r>
              <a:rPr lang="en-US" sz="4000" dirty="0"/>
              <a:t> Health Classes</a:t>
            </a:r>
          </a:p>
          <a:p>
            <a:pPr lvl="1">
              <a:buFont typeface="Wingdings" pitchFamily="2" charset="2"/>
              <a:buChar char="q"/>
            </a:pPr>
            <a:r>
              <a:rPr lang="en-US" sz="4000" dirty="0"/>
              <a:t> SOS (Signs of Suicide)</a:t>
            </a:r>
          </a:p>
          <a:p>
            <a:pPr lvl="1">
              <a:buFont typeface="Wingdings" pitchFamily="2" charset="2"/>
              <a:buChar char="q"/>
            </a:pPr>
            <a:r>
              <a:rPr lang="en-US" sz="4000" dirty="0"/>
              <a:t> ACT (Acknowledge, Care and Tell)</a:t>
            </a:r>
          </a:p>
          <a:p>
            <a:pPr lvl="1">
              <a:buFont typeface="Wingdings" pitchFamily="2" charset="2"/>
              <a:buChar char="q"/>
            </a:pPr>
            <a:r>
              <a:rPr lang="en-US" sz="4000" dirty="0"/>
              <a:t> Teen Screen</a:t>
            </a:r>
          </a:p>
          <a:p>
            <a:pPr lvl="1">
              <a:buFont typeface="Wingdings" pitchFamily="2" charset="2"/>
              <a:buChar char="q"/>
            </a:pPr>
            <a:r>
              <a:rPr lang="en-US" sz="4000" dirty="0"/>
              <a:t> Addressing Bullying</a:t>
            </a:r>
          </a:p>
        </p:txBody>
      </p:sp>
      <p:sp>
        <p:nvSpPr>
          <p:cNvPr id="4" name="Slide Number Placeholder 3"/>
          <p:cNvSpPr>
            <a:spLocks noGrp="1"/>
          </p:cNvSpPr>
          <p:nvPr>
            <p:ph type="sldNum" sz="quarter" idx="12"/>
          </p:nvPr>
        </p:nvSpPr>
        <p:spPr/>
        <p:txBody>
          <a:bodyPr/>
          <a:lstStyle/>
          <a:p>
            <a:fld id="{B61E0248-5B96-4812-B0E3-B0972F557A82}"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YOU?  </a:t>
            </a:r>
          </a:p>
        </p:txBody>
      </p:sp>
      <p:sp>
        <p:nvSpPr>
          <p:cNvPr id="3" name="Content Placeholder 2"/>
          <p:cNvSpPr>
            <a:spLocks noGrp="1"/>
          </p:cNvSpPr>
          <p:nvPr>
            <p:ph idx="1"/>
          </p:nvPr>
        </p:nvSpPr>
        <p:spPr/>
        <p:txBody>
          <a:bodyPr>
            <a:noAutofit/>
          </a:bodyPr>
          <a:lstStyle/>
          <a:p>
            <a:pPr algn="ctr">
              <a:buNone/>
            </a:pPr>
            <a:r>
              <a:rPr lang="en-US" sz="4000" b="1" u="sng" dirty="0"/>
              <a:t>12 areas of impact:</a:t>
            </a:r>
            <a:endParaRPr lang="en-US" sz="4000" u="sng" dirty="0"/>
          </a:p>
          <a:p>
            <a:pPr lvl="1">
              <a:buFont typeface="Arial" pitchFamily="34" charset="0"/>
              <a:buChar char="•"/>
            </a:pPr>
            <a:r>
              <a:rPr lang="en-US" sz="3600" dirty="0"/>
              <a:t>Denial and Disbelief</a:t>
            </a:r>
          </a:p>
          <a:p>
            <a:pPr lvl="1">
              <a:buFont typeface="Arial" pitchFamily="34" charset="0"/>
              <a:buChar char="•"/>
            </a:pPr>
            <a:r>
              <a:rPr lang="en-US" sz="3600" dirty="0"/>
              <a:t>Grief and Loss</a:t>
            </a:r>
          </a:p>
          <a:p>
            <a:pPr lvl="1">
              <a:buFont typeface="Arial" pitchFamily="34" charset="0"/>
              <a:buChar char="•"/>
            </a:pPr>
            <a:r>
              <a:rPr lang="en-US" sz="3600" dirty="0"/>
              <a:t>Anger</a:t>
            </a:r>
          </a:p>
          <a:p>
            <a:pPr lvl="1">
              <a:buFont typeface="Arial" pitchFamily="34" charset="0"/>
              <a:buChar char="•"/>
            </a:pPr>
            <a:r>
              <a:rPr lang="en-US" sz="3600" dirty="0"/>
              <a:t>Self-Blame and Guilt</a:t>
            </a:r>
          </a:p>
          <a:p>
            <a:pPr lvl="1">
              <a:buFont typeface="Arial" pitchFamily="34" charset="0"/>
              <a:buChar char="•"/>
            </a:pPr>
            <a:r>
              <a:rPr lang="en-US" sz="3600" dirty="0"/>
              <a:t>Professional Failure and Incompetence</a:t>
            </a:r>
          </a:p>
          <a:p>
            <a:pPr lvl="1">
              <a:buFont typeface="Arial" pitchFamily="34" charset="0"/>
              <a:buChar char="•"/>
            </a:pPr>
            <a:r>
              <a:rPr lang="en-US" sz="3600" dirty="0"/>
              <a:t>Responsibility</a:t>
            </a:r>
          </a:p>
        </p:txBody>
      </p:sp>
      <p:sp>
        <p:nvSpPr>
          <p:cNvPr id="4" name="Slide Number Placeholder 3"/>
          <p:cNvSpPr>
            <a:spLocks noGrp="1"/>
          </p:cNvSpPr>
          <p:nvPr>
            <p:ph type="sldNum" sz="quarter" idx="12"/>
          </p:nvPr>
        </p:nvSpPr>
        <p:spPr/>
        <p:txBody>
          <a:bodyPr/>
          <a:lstStyle/>
          <a:p>
            <a:fld id="{B61E0248-5B96-4812-B0E3-B0972F557A82}"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about YOU?</a:t>
            </a:r>
          </a:p>
        </p:txBody>
      </p:sp>
      <p:sp>
        <p:nvSpPr>
          <p:cNvPr id="3" name="Content Placeholder 2"/>
          <p:cNvSpPr>
            <a:spLocks noGrp="1"/>
          </p:cNvSpPr>
          <p:nvPr>
            <p:ph idx="1"/>
          </p:nvPr>
        </p:nvSpPr>
        <p:spPr/>
        <p:txBody>
          <a:bodyPr/>
          <a:lstStyle/>
          <a:p>
            <a:pPr lvl="1">
              <a:buFont typeface="Arial" pitchFamily="34" charset="0"/>
              <a:buChar char="•"/>
            </a:pPr>
            <a:r>
              <a:rPr lang="en-US" sz="3600" dirty="0"/>
              <a:t>Isolation</a:t>
            </a:r>
          </a:p>
          <a:p>
            <a:pPr lvl="1">
              <a:buFont typeface="Arial" pitchFamily="34" charset="0"/>
              <a:buChar char="•"/>
            </a:pPr>
            <a:r>
              <a:rPr lang="en-US" sz="3600" dirty="0"/>
              <a:t>Avoidant Behaviors</a:t>
            </a:r>
          </a:p>
          <a:p>
            <a:pPr lvl="1">
              <a:buFont typeface="Arial" pitchFamily="34" charset="0"/>
              <a:buChar char="•"/>
            </a:pPr>
            <a:r>
              <a:rPr lang="en-US" sz="3600" dirty="0"/>
              <a:t>Intrusion</a:t>
            </a:r>
          </a:p>
          <a:p>
            <a:pPr lvl="1">
              <a:buFont typeface="Arial" pitchFamily="34" charset="0"/>
              <a:buChar char="•"/>
            </a:pPr>
            <a:r>
              <a:rPr lang="en-US" sz="3600" dirty="0"/>
              <a:t>Changes in Professional Behavior</a:t>
            </a:r>
          </a:p>
          <a:p>
            <a:pPr lvl="1">
              <a:buFont typeface="Arial" pitchFamily="34" charset="0"/>
              <a:buChar char="•"/>
            </a:pPr>
            <a:r>
              <a:rPr lang="en-US" sz="3600" dirty="0"/>
              <a:t>Justification</a:t>
            </a:r>
          </a:p>
          <a:p>
            <a:pPr lvl="1">
              <a:buFont typeface="Arial" pitchFamily="34" charset="0"/>
              <a:buChar char="•"/>
            </a:pPr>
            <a:r>
              <a:rPr lang="en-US" sz="3600" dirty="0"/>
              <a:t>Acceptance</a:t>
            </a:r>
          </a:p>
          <a:p>
            <a:pPr lvl="1"/>
            <a:endParaRPr lang="en-US" dirty="0"/>
          </a:p>
          <a:p>
            <a:pPr lvl="1">
              <a:buNone/>
            </a:pPr>
            <a:endParaRPr lang="en-US" dirty="0"/>
          </a:p>
        </p:txBody>
      </p:sp>
      <p:sp>
        <p:nvSpPr>
          <p:cNvPr id="5" name="Slide Number Placeholder 4"/>
          <p:cNvSpPr>
            <a:spLocks noGrp="1"/>
          </p:cNvSpPr>
          <p:nvPr>
            <p:ph type="sldNum" sz="quarter" idx="12"/>
          </p:nvPr>
        </p:nvSpPr>
        <p:spPr/>
        <p:txBody>
          <a:bodyPr/>
          <a:lstStyle/>
          <a:p>
            <a:fld id="{B61E0248-5B96-4812-B0E3-B0972F557A82}"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Small Group Discussion</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Discuss your </a:t>
            </a:r>
            <a:r>
              <a:rPr lang="en-US" b="1" dirty="0"/>
              <a:t>reaction to these themes.</a:t>
            </a:r>
          </a:p>
          <a:p>
            <a:pPr marL="514350" indent="-514350">
              <a:buFont typeface="+mj-lt"/>
              <a:buAutoNum type="arabicPeriod"/>
            </a:pPr>
            <a:endParaRPr lang="en-US" dirty="0"/>
          </a:p>
          <a:p>
            <a:pPr marL="514350" indent="-514350">
              <a:buFont typeface="+mj-lt"/>
              <a:buAutoNum type="arabicPeriod"/>
            </a:pPr>
            <a:r>
              <a:rPr lang="en-US" dirty="0"/>
              <a:t>Talk about your experience with a completed or attempted suicide client situation.</a:t>
            </a:r>
          </a:p>
          <a:p>
            <a:pPr marL="0" indent="0">
              <a:buNone/>
            </a:pPr>
            <a:r>
              <a:rPr lang="en-US" dirty="0"/>
              <a:t>	</a:t>
            </a:r>
            <a:r>
              <a:rPr lang="en-US" b="1" dirty="0"/>
              <a:t>What was helpful?</a:t>
            </a:r>
          </a:p>
          <a:p>
            <a:pPr marL="0" indent="0">
              <a:buNone/>
            </a:pPr>
            <a:r>
              <a:rPr lang="en-US" b="1" dirty="0"/>
              <a:t>	What was not helpful?</a:t>
            </a:r>
          </a:p>
          <a:p>
            <a:pPr marL="0" indent="0">
              <a:buNone/>
            </a:pPr>
            <a:endParaRPr lang="en-US" dirty="0"/>
          </a:p>
          <a:p>
            <a:pPr marL="0" indent="0" algn="ctr">
              <a:buNone/>
            </a:pPr>
            <a:r>
              <a:rPr lang="en-US" sz="3000" i="1" dirty="0"/>
              <a:t>Be ready to share what was helpful/not helpful </a:t>
            </a:r>
          </a:p>
          <a:p>
            <a:pPr marL="0" indent="0" algn="ctr">
              <a:buNone/>
            </a:pPr>
            <a:r>
              <a:rPr lang="en-US" sz="3000" i="1" dirty="0"/>
              <a:t>with larger group.</a:t>
            </a:r>
          </a:p>
        </p:txBody>
      </p:sp>
      <p:sp>
        <p:nvSpPr>
          <p:cNvPr id="4" name="Slide Number Placeholder 3"/>
          <p:cNvSpPr>
            <a:spLocks noGrp="1"/>
          </p:cNvSpPr>
          <p:nvPr>
            <p:ph type="sldNum" sz="quarter" idx="12"/>
          </p:nvPr>
        </p:nvSpPr>
        <p:spPr/>
        <p:txBody>
          <a:bodyPr/>
          <a:lstStyle/>
          <a:p>
            <a:fld id="{B61E0248-5B96-4812-B0E3-B0972F557A82}"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52" y="274638"/>
            <a:ext cx="7242048" cy="1325562"/>
          </a:xfrm>
        </p:spPr>
        <p:txBody>
          <a:bodyPr>
            <a:normAutofit/>
          </a:bodyPr>
          <a:lstStyle/>
          <a:p>
            <a:pPr algn="ctr"/>
            <a:r>
              <a:rPr lang="en-US" sz="4800" dirty="0"/>
              <a:t>Putting it all together</a:t>
            </a:r>
          </a:p>
        </p:txBody>
      </p:sp>
      <p:sp>
        <p:nvSpPr>
          <p:cNvPr id="3" name="Content Placeholder 2"/>
          <p:cNvSpPr>
            <a:spLocks noGrp="1"/>
          </p:cNvSpPr>
          <p:nvPr>
            <p:ph idx="1"/>
          </p:nvPr>
        </p:nvSpPr>
        <p:spPr>
          <a:xfrm>
            <a:off x="457200" y="1828800"/>
            <a:ext cx="8229600" cy="4297363"/>
          </a:xfrm>
        </p:spPr>
        <p:txBody>
          <a:bodyPr>
            <a:normAutofit/>
          </a:bodyPr>
          <a:lstStyle/>
          <a:p>
            <a:r>
              <a:rPr lang="en-US" dirty="0"/>
              <a:t>Suicide in Wisconsin</a:t>
            </a:r>
          </a:p>
          <a:p>
            <a:r>
              <a:rPr lang="en-US" dirty="0"/>
              <a:t>Risk factors</a:t>
            </a:r>
          </a:p>
          <a:p>
            <a:r>
              <a:rPr lang="en-US" dirty="0"/>
              <a:t>Warning signs</a:t>
            </a:r>
          </a:p>
          <a:p>
            <a:r>
              <a:rPr lang="en-US" dirty="0"/>
              <a:t>Protective factors</a:t>
            </a:r>
          </a:p>
          <a:p>
            <a:r>
              <a:rPr lang="en-US" dirty="0"/>
              <a:t>The “ones we miss”</a:t>
            </a:r>
          </a:p>
          <a:p>
            <a:r>
              <a:rPr lang="en-US" dirty="0"/>
              <a:t>Special risks for children and youth in care</a:t>
            </a:r>
          </a:p>
          <a:p>
            <a:r>
              <a:rPr lang="en-US" dirty="0"/>
              <a:t>How to ask the questions</a:t>
            </a:r>
          </a:p>
        </p:txBody>
      </p:sp>
      <p:sp>
        <p:nvSpPr>
          <p:cNvPr id="4" name="Slide Number Placeholder 3"/>
          <p:cNvSpPr>
            <a:spLocks noGrp="1"/>
          </p:cNvSpPr>
          <p:nvPr>
            <p:ph type="sldNum" sz="quarter" idx="12"/>
          </p:nvPr>
        </p:nvSpPr>
        <p:spPr/>
        <p:txBody>
          <a:bodyPr/>
          <a:lstStyle/>
          <a:p>
            <a:fld id="{B61E0248-5B96-4812-B0E3-B0972F557A82}"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 Crisis?</a:t>
            </a:r>
            <a:endParaRPr lang="en-US" dirty="0"/>
          </a:p>
        </p:txBody>
      </p:sp>
      <p:sp>
        <p:nvSpPr>
          <p:cNvPr id="3" name="Content Placeholder 2"/>
          <p:cNvSpPr>
            <a:spLocks noGrp="1"/>
          </p:cNvSpPr>
          <p:nvPr>
            <p:ph idx="1"/>
          </p:nvPr>
        </p:nvSpPr>
        <p:spPr/>
        <p:txBody>
          <a:bodyPr/>
          <a:lstStyle/>
          <a:p>
            <a:pPr marL="0" indent="0">
              <a:buNone/>
            </a:pPr>
            <a:endParaRPr lang="en-US" altLang="en-US" dirty="0"/>
          </a:p>
          <a:p>
            <a:pPr marL="0" indent="0">
              <a:buNone/>
            </a:pPr>
            <a:r>
              <a:rPr lang="en-US" altLang="en-US" sz="3600" dirty="0"/>
              <a:t>Any situation in which the child’s behaviors puts them at risk of hurting themselves or others and they, their caregivers or others aren’t able to resolve the situation with the skills and resources available.</a:t>
            </a:r>
          </a:p>
          <a:p>
            <a:pPr marL="0" indent="0">
              <a:buNone/>
            </a:pPr>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56</a:t>
            </a:fld>
            <a:endParaRPr lang="en-US" dirty="0"/>
          </a:p>
        </p:txBody>
      </p:sp>
    </p:spTree>
    <p:extLst>
      <p:ext uri="{BB962C8B-B14F-4D97-AF65-F5344CB8AC3E}">
        <p14:creationId xmlns:p14="http://schemas.microsoft.com/office/powerpoint/2010/main" val="3183729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Safety Plans, Case Plans and Crisis Plans</a:t>
            </a:r>
            <a:endParaRPr lang="en-US" dirty="0"/>
          </a:p>
        </p:txBody>
      </p:sp>
      <p:sp>
        <p:nvSpPr>
          <p:cNvPr id="3" name="Content Placeholder 2"/>
          <p:cNvSpPr>
            <a:spLocks noGrp="1"/>
          </p:cNvSpPr>
          <p:nvPr>
            <p:ph idx="1"/>
          </p:nvPr>
        </p:nvSpPr>
        <p:spPr/>
        <p:txBody>
          <a:bodyPr>
            <a:normAutofit lnSpcReduction="10000"/>
          </a:bodyPr>
          <a:lstStyle/>
          <a:p>
            <a:pPr>
              <a:spcAft>
                <a:spcPts val="1200"/>
              </a:spcAft>
            </a:pPr>
            <a:r>
              <a:rPr lang="en-US" altLang="en-US" dirty="0"/>
              <a:t>Distinguish between crisis issues, case planning/permanency planning issues and safety issues</a:t>
            </a:r>
          </a:p>
          <a:p>
            <a:pPr>
              <a:spcAft>
                <a:spcPts val="1200"/>
              </a:spcAft>
            </a:pPr>
            <a:r>
              <a:rPr lang="en-US" altLang="en-US" dirty="0"/>
              <a:t>Many crises will be prevented as a result of collaborative planning   </a:t>
            </a:r>
          </a:p>
          <a:p>
            <a:pPr>
              <a:spcAft>
                <a:spcPts val="1200"/>
              </a:spcAft>
            </a:pPr>
            <a:r>
              <a:rPr lang="en-US" altLang="en-US" dirty="0"/>
              <a:t>Crisis plans should cover crisis situations only</a:t>
            </a:r>
          </a:p>
          <a:p>
            <a:pPr>
              <a:spcAft>
                <a:spcPts val="1200"/>
              </a:spcAft>
            </a:pPr>
            <a:r>
              <a:rPr lang="en-US" altLang="en-US" dirty="0"/>
              <a:t>Case plans and crisis plans work together to create safety and permanency for children  </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57</a:t>
            </a:fld>
            <a:endParaRPr lang="en-US" dirty="0"/>
          </a:p>
        </p:txBody>
      </p:sp>
    </p:spTree>
    <p:extLst>
      <p:ext uri="{BB962C8B-B14F-4D97-AF65-F5344CB8AC3E}">
        <p14:creationId xmlns:p14="http://schemas.microsoft.com/office/powerpoint/2010/main" val="1682441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complete a crisis plan?</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altLang="en-US" dirty="0"/>
              <a:t>Empowers children/youth and families  </a:t>
            </a:r>
          </a:p>
          <a:p>
            <a:pPr>
              <a:lnSpc>
                <a:spcPct val="150000"/>
              </a:lnSpc>
            </a:pPr>
            <a:r>
              <a:rPr lang="en-US" altLang="en-US" dirty="0"/>
              <a:t>Proactive vs. reactive</a:t>
            </a:r>
          </a:p>
          <a:p>
            <a:pPr>
              <a:lnSpc>
                <a:spcPct val="150000"/>
              </a:lnSpc>
            </a:pPr>
            <a:r>
              <a:rPr lang="en-US" altLang="en-US" dirty="0"/>
              <a:t>Provides information  </a:t>
            </a:r>
          </a:p>
          <a:p>
            <a:pPr>
              <a:lnSpc>
                <a:spcPct val="150000"/>
              </a:lnSpc>
            </a:pPr>
            <a:r>
              <a:rPr lang="en-US" altLang="en-US" dirty="0"/>
              <a:t>Reduces family, school and community crises</a:t>
            </a:r>
          </a:p>
          <a:p>
            <a:pPr>
              <a:lnSpc>
                <a:spcPct val="150000"/>
              </a:lnSpc>
            </a:pPr>
            <a:r>
              <a:rPr lang="en-US" altLang="en-US" dirty="0"/>
              <a:t>Reduces the need for out of home care</a:t>
            </a:r>
          </a:p>
          <a:p>
            <a:pPr>
              <a:lnSpc>
                <a:spcPct val="150000"/>
              </a:lnSpc>
            </a:pPr>
            <a:r>
              <a:rPr lang="en-US" altLang="en-US" dirty="0"/>
              <a:t>Reduces placements and placement disruptions</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58</a:t>
            </a:fld>
            <a:endParaRPr lang="en-US" dirty="0"/>
          </a:p>
        </p:txBody>
      </p:sp>
    </p:spTree>
    <p:extLst>
      <p:ext uri="{BB962C8B-B14F-4D97-AF65-F5344CB8AC3E}">
        <p14:creationId xmlns:p14="http://schemas.microsoft.com/office/powerpoint/2010/main" val="1531675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Benefits of Planning for Crisis</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Reduces stress for everyone</a:t>
            </a:r>
          </a:p>
          <a:p>
            <a:r>
              <a:rPr lang="en-US" altLang="en-US" dirty="0"/>
              <a:t>Provides safety for child, family and community</a:t>
            </a:r>
          </a:p>
          <a:p>
            <a:r>
              <a:rPr lang="en-US" altLang="en-US" dirty="0"/>
              <a:t>Teaches skills to youth and systems</a:t>
            </a:r>
          </a:p>
          <a:p>
            <a:r>
              <a:rPr lang="en-US" altLang="en-US" dirty="0"/>
              <a:t>Strengthens and focuses team to underlying needs</a:t>
            </a:r>
          </a:p>
          <a:p>
            <a:r>
              <a:rPr lang="en-US" altLang="en-US" dirty="0"/>
              <a:t>Reduces the need for placements that may add to the trauma of the child</a:t>
            </a:r>
          </a:p>
          <a:p>
            <a:r>
              <a:rPr lang="en-US" altLang="en-US" dirty="0"/>
              <a:t>Less time consuming</a:t>
            </a:r>
          </a:p>
          <a:p>
            <a:r>
              <a:rPr lang="en-US" altLang="en-US" dirty="0"/>
              <a:t>Controls outcomes</a:t>
            </a:r>
          </a:p>
          <a:p>
            <a:pPr marL="0" indent="0">
              <a:buNone/>
            </a:pPr>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59</a:t>
            </a:fld>
            <a:endParaRPr lang="en-US" dirty="0"/>
          </a:p>
        </p:txBody>
      </p:sp>
    </p:spTree>
    <p:extLst>
      <p:ext uri="{BB962C8B-B14F-4D97-AF65-F5344CB8AC3E}">
        <p14:creationId xmlns:p14="http://schemas.microsoft.com/office/powerpoint/2010/main" val="157601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YOU here today?</a:t>
            </a:r>
          </a:p>
        </p:txBody>
      </p:sp>
      <p:sp>
        <p:nvSpPr>
          <p:cNvPr id="3" name="Content Placeholder 2"/>
          <p:cNvSpPr>
            <a:spLocks noGrp="1"/>
          </p:cNvSpPr>
          <p:nvPr>
            <p:ph idx="1"/>
          </p:nvPr>
        </p:nvSpPr>
        <p:spPr>
          <a:xfrm>
            <a:off x="457200" y="1676400"/>
            <a:ext cx="8229600" cy="4449763"/>
          </a:xfrm>
        </p:spPr>
        <p:txBody>
          <a:bodyPr>
            <a:normAutofit/>
            <a:scene3d>
              <a:camera prst="orthographicFront"/>
              <a:lightRig rig="glow" dir="tl">
                <a:rot lat="0" lon="0" rev="5400000"/>
              </a:lightRig>
            </a:scene3d>
            <a:sp3d contourW="12700">
              <a:contourClr>
                <a:schemeClr val="accent6">
                  <a:shade val="73000"/>
                </a:schemeClr>
              </a:contourClr>
            </a:sp3d>
          </a:bodyPr>
          <a:lstStyle/>
          <a:p>
            <a:pPr marL="457200" lvl="1" indent="0" algn="ctr">
              <a:buClr>
                <a:schemeClr val="accent2"/>
              </a:buClr>
              <a:buNone/>
            </a:pPr>
            <a:r>
              <a:rPr lang="en-US" sz="3200" u="sng" dirty="0"/>
              <a:t>Small group discussion:</a:t>
            </a:r>
          </a:p>
          <a:p>
            <a:pPr marL="457200" lvl="1" indent="0" algn="ctr">
              <a:buClr>
                <a:schemeClr val="accent2"/>
              </a:buClr>
              <a:buNone/>
            </a:pPr>
            <a:endParaRPr lang="en-US" sz="3200" u="sng" dirty="0"/>
          </a:p>
          <a:p>
            <a:pPr marL="457200" lvl="1" indent="0" algn="ctr">
              <a:buClr>
                <a:schemeClr val="accent2"/>
              </a:buClr>
              <a:buNone/>
            </a:pPr>
            <a:r>
              <a:rPr lang="en-US" sz="4400" b="1" dirty="0">
                <a:ln w="1905"/>
                <a:solidFill>
                  <a:schemeClr val="accent6">
                    <a:lumMod val="75000"/>
                  </a:schemeClr>
                </a:solidFill>
                <a:effectLst>
                  <a:outerShdw blurRad="50800" dist="38100" dir="2700000" algn="tl" rotWithShape="0">
                    <a:prstClr val="black">
                      <a:alpha val="40000"/>
                    </a:prstClr>
                  </a:outerShdw>
                </a:effectLst>
              </a:rPr>
              <a:t>Introduce yourself</a:t>
            </a:r>
          </a:p>
          <a:p>
            <a:pPr marL="457200" lvl="1" indent="0" algn="ctr">
              <a:buClr>
                <a:schemeClr val="accent2"/>
              </a:buClr>
              <a:buNone/>
            </a:pPr>
            <a:r>
              <a:rPr lang="en-US" sz="4400" b="1" dirty="0">
                <a:ln w="1905"/>
                <a:solidFill>
                  <a:schemeClr val="accent6">
                    <a:lumMod val="75000"/>
                  </a:schemeClr>
                </a:solidFill>
                <a:effectLst>
                  <a:outerShdw blurRad="50800" dist="38100" dir="2700000" algn="tl" rotWithShape="0">
                    <a:prstClr val="black">
                      <a:alpha val="40000"/>
                    </a:prstClr>
                  </a:outerShdw>
                </a:effectLst>
              </a:rPr>
              <a:t>What is your compelling story?</a:t>
            </a:r>
          </a:p>
          <a:p>
            <a:pPr marL="457200" lvl="1" indent="0">
              <a:buClr>
                <a:schemeClr val="accent2"/>
              </a:buClr>
              <a:buNone/>
            </a:pPr>
            <a:endParaRPr lang="en-US" dirty="0"/>
          </a:p>
          <a:p>
            <a:pPr marL="457200" lvl="1" indent="0" algn="ctr">
              <a:buClr>
                <a:schemeClr val="accent2"/>
              </a:buClr>
              <a:buNone/>
            </a:pPr>
            <a:r>
              <a:rPr lang="en-US" sz="3200" dirty="0"/>
              <a:t>Share story with larger group if willing</a:t>
            </a:r>
          </a:p>
        </p:txBody>
      </p:sp>
      <p:sp>
        <p:nvSpPr>
          <p:cNvPr id="4" name="Slide Number Placeholder 3"/>
          <p:cNvSpPr>
            <a:spLocks noGrp="1"/>
          </p:cNvSpPr>
          <p:nvPr>
            <p:ph type="sldNum" sz="quarter" idx="12"/>
          </p:nvPr>
        </p:nvSpPr>
        <p:spPr/>
        <p:txBody>
          <a:bodyPr/>
          <a:lstStyle/>
          <a:p>
            <a:fld id="{B61E0248-5B96-4812-B0E3-B0972F557A82}"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Small Group Exercise</a:t>
            </a:r>
          </a:p>
        </p:txBody>
      </p:sp>
      <p:sp>
        <p:nvSpPr>
          <p:cNvPr id="3" name="Content Placeholder 2"/>
          <p:cNvSpPr>
            <a:spLocks noGrp="1"/>
          </p:cNvSpPr>
          <p:nvPr>
            <p:ph idx="1"/>
          </p:nvPr>
        </p:nvSpPr>
        <p:spPr/>
        <p:txBody>
          <a:bodyPr>
            <a:normAutofit lnSpcReduction="10000"/>
          </a:bodyPr>
          <a:lstStyle/>
          <a:p>
            <a:r>
              <a:rPr lang="en-US" dirty="0"/>
              <a:t>Think about your own caseload and pick someone who might need a crisis plan</a:t>
            </a:r>
          </a:p>
          <a:p>
            <a:pPr>
              <a:lnSpc>
                <a:spcPct val="150000"/>
              </a:lnSpc>
            </a:pPr>
            <a:r>
              <a:rPr lang="en-US" dirty="0"/>
              <a:t>Share with your group:</a:t>
            </a:r>
          </a:p>
          <a:p>
            <a:pPr lvl="1">
              <a:lnSpc>
                <a:spcPct val="150000"/>
              </a:lnSpc>
            </a:pPr>
            <a:r>
              <a:rPr lang="en-US" dirty="0"/>
              <a:t>The reason you think the person needs a crisis plan</a:t>
            </a:r>
          </a:p>
          <a:p>
            <a:pPr lvl="1">
              <a:lnSpc>
                <a:spcPct val="150000"/>
              </a:lnSpc>
            </a:pPr>
            <a:r>
              <a:rPr lang="en-US" dirty="0"/>
              <a:t>Who you would involve in developing a crisis plan</a:t>
            </a:r>
          </a:p>
          <a:p>
            <a:pPr lvl="1">
              <a:lnSpc>
                <a:spcPct val="150000"/>
              </a:lnSpc>
            </a:pPr>
            <a:r>
              <a:rPr lang="en-US" dirty="0"/>
              <a:t>How you might utilize the plan once developed?</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60</a:t>
            </a:fld>
            <a:endParaRPr lang="en-US" dirty="0"/>
          </a:p>
        </p:txBody>
      </p:sp>
    </p:spTree>
    <p:extLst>
      <p:ext uri="{BB962C8B-B14F-4D97-AF65-F5344CB8AC3E}">
        <p14:creationId xmlns:p14="http://schemas.microsoft.com/office/powerpoint/2010/main" val="1987982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3 P’s of Crisis Plans </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b="1" dirty="0"/>
              <a:t>Predict</a:t>
            </a:r>
            <a:r>
              <a:rPr lang="en-US" altLang="en-US" dirty="0"/>
              <a:t> – Ability to predict behaviors, triggers and situations that may precipitate a crisis</a:t>
            </a:r>
          </a:p>
          <a:p>
            <a:pPr marL="0" indent="0">
              <a:buNone/>
            </a:pPr>
            <a:endParaRPr lang="en-US" altLang="en-US" dirty="0"/>
          </a:p>
          <a:p>
            <a:r>
              <a:rPr lang="en-US" altLang="en-US" b="1" dirty="0"/>
              <a:t>Prevent</a:t>
            </a:r>
            <a:r>
              <a:rPr lang="en-US" altLang="en-US" dirty="0"/>
              <a:t> – Ability to use information gathered to anticipate and prevent a crisis from occurring </a:t>
            </a:r>
          </a:p>
          <a:p>
            <a:pPr marL="0" indent="0">
              <a:buNone/>
            </a:pPr>
            <a:endParaRPr lang="en-US" altLang="en-US" dirty="0"/>
          </a:p>
          <a:p>
            <a:r>
              <a:rPr lang="en-US" altLang="en-US" b="1" dirty="0"/>
              <a:t>Plan</a:t>
            </a:r>
            <a:r>
              <a:rPr lang="en-US" altLang="en-US" dirty="0"/>
              <a:t> – Create a collaborative plan to address crisis including crisis de-escalation techniques and stabilization services</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61</a:t>
            </a:fld>
            <a:endParaRPr lang="en-US" dirty="0"/>
          </a:p>
        </p:txBody>
      </p:sp>
    </p:spTree>
    <p:extLst>
      <p:ext uri="{BB962C8B-B14F-4D97-AF65-F5344CB8AC3E}">
        <p14:creationId xmlns:p14="http://schemas.microsoft.com/office/powerpoint/2010/main" val="3860467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Crisis Planning </a:t>
            </a:r>
            <a:endParaRPr lang="en-US" dirty="0"/>
          </a:p>
        </p:txBody>
      </p:sp>
      <p:sp>
        <p:nvSpPr>
          <p:cNvPr id="3" name="Content Placeholder 2"/>
          <p:cNvSpPr>
            <a:spLocks noGrp="1"/>
          </p:cNvSpPr>
          <p:nvPr>
            <p:ph idx="1"/>
          </p:nvPr>
        </p:nvSpPr>
        <p:spPr/>
        <p:txBody>
          <a:bodyPr/>
          <a:lstStyle/>
          <a:p>
            <a:pPr marL="636588" lvl="1" indent="-457200">
              <a:spcBef>
                <a:spcPts val="1200"/>
              </a:spcBef>
              <a:buFont typeface="Arial" panose="020B0604020202020204" pitchFamily="34" charset="0"/>
              <a:buChar char="•"/>
            </a:pPr>
            <a:r>
              <a:rPr lang="en-US" altLang="en-US" sz="3200" dirty="0"/>
              <a:t>Predicting what might precipitate a crisis</a:t>
            </a:r>
          </a:p>
          <a:p>
            <a:pPr marL="179388" lvl="1" indent="0">
              <a:spcBef>
                <a:spcPts val="1200"/>
              </a:spcBef>
              <a:buNone/>
            </a:pPr>
            <a:r>
              <a:rPr lang="en-US" altLang="en-US" sz="3200" dirty="0"/>
              <a:t> </a:t>
            </a:r>
          </a:p>
          <a:p>
            <a:pPr marL="636588" lvl="1" indent="-457200">
              <a:spcBef>
                <a:spcPts val="1200"/>
              </a:spcBef>
              <a:buFont typeface="Arial" panose="020B0604020202020204" pitchFamily="34" charset="0"/>
              <a:buChar char="•"/>
            </a:pPr>
            <a:r>
              <a:rPr lang="en-US" altLang="en-US" sz="3200" dirty="0"/>
              <a:t>Preventing a crisis by proactively addressing stress/triggers</a:t>
            </a:r>
          </a:p>
          <a:p>
            <a:pPr marL="636588" lvl="1" indent="-457200">
              <a:spcBef>
                <a:spcPts val="1200"/>
              </a:spcBef>
              <a:buFont typeface="Arial" panose="020B0604020202020204" pitchFamily="34" charset="0"/>
              <a:buChar char="•"/>
            </a:pPr>
            <a:endParaRPr lang="en-US" altLang="en-US" sz="3200" dirty="0"/>
          </a:p>
          <a:p>
            <a:pPr marL="636588" lvl="1" indent="-457200">
              <a:spcBef>
                <a:spcPts val="1200"/>
              </a:spcBef>
              <a:buFont typeface="Arial" panose="020B0604020202020204" pitchFamily="34" charset="0"/>
              <a:buChar char="•"/>
            </a:pPr>
            <a:r>
              <a:rPr lang="en-US" altLang="en-US" sz="3200" i="1" dirty="0"/>
              <a:t>Implement the crisis plan if a crisis cannot be averted</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62</a:t>
            </a:fld>
            <a:endParaRPr lang="en-US" dirty="0"/>
          </a:p>
        </p:txBody>
      </p:sp>
    </p:spTree>
    <p:extLst>
      <p:ext uri="{BB962C8B-B14F-4D97-AF65-F5344CB8AC3E}">
        <p14:creationId xmlns:p14="http://schemas.microsoft.com/office/powerpoint/2010/main" val="3229864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Crisis Planning Process</a:t>
            </a:r>
            <a:endParaRPr lang="en-US" dirty="0"/>
          </a:p>
        </p:txBody>
      </p:sp>
      <p:sp>
        <p:nvSpPr>
          <p:cNvPr id="3" name="Content Placeholder 2"/>
          <p:cNvSpPr>
            <a:spLocks noGrp="1"/>
          </p:cNvSpPr>
          <p:nvPr>
            <p:ph idx="1"/>
          </p:nvPr>
        </p:nvSpPr>
        <p:spPr/>
        <p:txBody>
          <a:bodyPr>
            <a:normAutofit lnSpcReduction="10000"/>
          </a:bodyPr>
          <a:lstStyle/>
          <a:p>
            <a:r>
              <a:rPr lang="en-US" altLang="en-US" dirty="0"/>
              <a:t>Expect a crisis</a:t>
            </a:r>
          </a:p>
          <a:p>
            <a:r>
              <a:rPr lang="en-US" altLang="en-US" dirty="0"/>
              <a:t>Challenging acts that could happen</a:t>
            </a:r>
          </a:p>
          <a:p>
            <a:r>
              <a:rPr lang="en-US" altLang="en-US" dirty="0"/>
              <a:t>Historical strength-based information  </a:t>
            </a:r>
          </a:p>
          <a:p>
            <a:r>
              <a:rPr lang="en-US" altLang="en-US" dirty="0"/>
              <a:t>Pre-plan interventions  </a:t>
            </a:r>
          </a:p>
          <a:p>
            <a:r>
              <a:rPr lang="en-US" altLang="en-US" dirty="0"/>
              <a:t>Develop a protocol  </a:t>
            </a:r>
          </a:p>
          <a:p>
            <a:r>
              <a:rPr lang="en-US" altLang="en-US" dirty="0"/>
              <a:t>Establish a “blame free” time  </a:t>
            </a:r>
          </a:p>
          <a:p>
            <a:r>
              <a:rPr lang="en-US" altLang="en-US" dirty="0"/>
              <a:t>Develop a process for evaluating the crisis plan’s  </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63</a:t>
            </a:fld>
            <a:endParaRPr lang="en-US" dirty="0"/>
          </a:p>
        </p:txBody>
      </p:sp>
    </p:spTree>
    <p:extLst>
      <p:ext uri="{BB962C8B-B14F-4D97-AF65-F5344CB8AC3E}">
        <p14:creationId xmlns:p14="http://schemas.microsoft.com/office/powerpoint/2010/main" val="1357768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Engaging the Child and Family</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en-US" dirty="0"/>
              <a:t>Help them understand the purpose of the crisis plan</a:t>
            </a:r>
          </a:p>
          <a:p>
            <a:pPr>
              <a:lnSpc>
                <a:spcPct val="90000"/>
              </a:lnSpc>
              <a:buNone/>
            </a:pPr>
            <a:endParaRPr lang="en-US" altLang="en-US" dirty="0"/>
          </a:p>
          <a:p>
            <a:pPr>
              <a:lnSpc>
                <a:spcPct val="90000"/>
              </a:lnSpc>
            </a:pPr>
            <a:r>
              <a:rPr lang="en-US" altLang="en-US" dirty="0"/>
              <a:t>Encourage and expect their participation in the discussion and planning </a:t>
            </a:r>
          </a:p>
          <a:p>
            <a:pPr marL="0" indent="0">
              <a:lnSpc>
                <a:spcPct val="90000"/>
              </a:lnSpc>
              <a:buNone/>
            </a:pPr>
            <a:endParaRPr lang="en-US" altLang="en-US" dirty="0"/>
          </a:p>
          <a:p>
            <a:pPr>
              <a:lnSpc>
                <a:spcPct val="90000"/>
              </a:lnSpc>
            </a:pPr>
            <a:r>
              <a:rPr lang="en-US" altLang="en-US" dirty="0"/>
              <a:t>Help them identify potential stresses and triggers</a:t>
            </a:r>
          </a:p>
          <a:p>
            <a:pPr>
              <a:lnSpc>
                <a:spcPct val="90000"/>
              </a:lnSpc>
              <a:buNone/>
            </a:pPr>
            <a:endParaRPr lang="en-US" altLang="en-US" dirty="0"/>
          </a:p>
          <a:p>
            <a:pPr>
              <a:lnSpc>
                <a:spcPct val="90000"/>
              </a:lnSpc>
            </a:pPr>
            <a:r>
              <a:rPr lang="en-US" altLang="en-US" dirty="0"/>
              <a:t>Have them assist the team in defining helpful and useful prevention actions and crisis interventions</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64</a:t>
            </a:fld>
            <a:endParaRPr lang="en-US" dirty="0"/>
          </a:p>
        </p:txBody>
      </p:sp>
    </p:spTree>
    <p:extLst>
      <p:ext uri="{BB962C8B-B14F-4D97-AF65-F5344CB8AC3E}">
        <p14:creationId xmlns:p14="http://schemas.microsoft.com/office/powerpoint/2010/main" val="1035766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Who Should Receive a Copy of the Crisis Plan?</a:t>
            </a:r>
            <a:endParaRPr lang="en-US" dirty="0"/>
          </a:p>
        </p:txBody>
      </p:sp>
      <p:sp>
        <p:nvSpPr>
          <p:cNvPr id="3" name="Content Placeholder 2"/>
          <p:cNvSpPr>
            <a:spLocks noGrp="1"/>
          </p:cNvSpPr>
          <p:nvPr>
            <p:ph idx="1"/>
          </p:nvPr>
        </p:nvSpPr>
        <p:spPr/>
        <p:txBody>
          <a:bodyPr>
            <a:normAutofit fontScale="77500" lnSpcReduction="20000"/>
          </a:bodyPr>
          <a:lstStyle/>
          <a:p>
            <a:pPr>
              <a:lnSpc>
                <a:spcPct val="150000"/>
              </a:lnSpc>
            </a:pPr>
            <a:r>
              <a:rPr lang="en-US" altLang="en-US" dirty="0"/>
              <a:t>Child/youth </a:t>
            </a:r>
          </a:p>
          <a:p>
            <a:pPr>
              <a:lnSpc>
                <a:spcPct val="150000"/>
              </a:lnSpc>
            </a:pPr>
            <a:r>
              <a:rPr lang="en-US" altLang="en-US" dirty="0"/>
              <a:t>Family/Caretaker/Extended Family</a:t>
            </a:r>
          </a:p>
          <a:p>
            <a:pPr>
              <a:lnSpc>
                <a:spcPct val="150000"/>
              </a:lnSpc>
            </a:pPr>
            <a:r>
              <a:rPr lang="en-US" altLang="en-US" dirty="0"/>
              <a:t>Systems (school, social worker, mental health professional, delinquency worker, etc.)</a:t>
            </a:r>
          </a:p>
          <a:p>
            <a:pPr>
              <a:lnSpc>
                <a:spcPct val="150000"/>
              </a:lnSpc>
            </a:pPr>
            <a:r>
              <a:rPr lang="en-US" altLang="en-US" dirty="0"/>
              <a:t>Crisis Team</a:t>
            </a:r>
          </a:p>
          <a:p>
            <a:pPr>
              <a:lnSpc>
                <a:spcPct val="150000"/>
              </a:lnSpc>
            </a:pPr>
            <a:r>
              <a:rPr lang="en-US" altLang="en-US" dirty="0"/>
              <a:t>Law Enforcement</a:t>
            </a:r>
          </a:p>
          <a:p>
            <a:pPr>
              <a:lnSpc>
                <a:spcPct val="150000"/>
              </a:lnSpc>
            </a:pPr>
            <a:r>
              <a:rPr lang="en-US" altLang="en-US" dirty="0"/>
              <a:t>Respite placements, hospitals, juvenile detention</a:t>
            </a:r>
          </a:p>
          <a:p>
            <a:pPr>
              <a:lnSpc>
                <a:spcPct val="150000"/>
              </a:lnSpc>
            </a:pPr>
            <a:r>
              <a:rPr lang="en-US" altLang="en-US" dirty="0"/>
              <a:t>Anyone who has a role in the plan</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65</a:t>
            </a:fld>
            <a:endParaRPr lang="en-US" dirty="0"/>
          </a:p>
        </p:txBody>
      </p:sp>
    </p:spTree>
    <p:extLst>
      <p:ext uri="{BB962C8B-B14F-4D97-AF65-F5344CB8AC3E}">
        <p14:creationId xmlns:p14="http://schemas.microsoft.com/office/powerpoint/2010/main" val="1490456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Creating Plans for Crisis</a:t>
            </a:r>
            <a:br>
              <a:rPr lang="en-US" altLang="en-US" dirty="0"/>
            </a:br>
            <a:r>
              <a:rPr lang="en-US" altLang="en-US" dirty="0"/>
              <a:t>Creating a Document</a:t>
            </a:r>
            <a:endParaRPr lang="en-US" dirty="0"/>
          </a:p>
        </p:txBody>
      </p:sp>
      <p:sp>
        <p:nvSpPr>
          <p:cNvPr id="3" name="Content Placeholder 2"/>
          <p:cNvSpPr>
            <a:spLocks noGrp="1"/>
          </p:cNvSpPr>
          <p:nvPr>
            <p:ph idx="1"/>
          </p:nvPr>
        </p:nvSpPr>
        <p:spPr/>
        <p:txBody>
          <a:bodyPr>
            <a:normAutofit lnSpcReduction="10000"/>
          </a:bodyPr>
          <a:lstStyle/>
          <a:p>
            <a:r>
              <a:rPr lang="en-US" altLang="en-US" sz="2000" dirty="0"/>
              <a:t>Cover/face sheet - include date created/updated</a:t>
            </a:r>
          </a:p>
          <a:p>
            <a:r>
              <a:rPr lang="en-US" altLang="en-US" sz="2000" dirty="0"/>
              <a:t>Dangerous Potential</a:t>
            </a:r>
          </a:p>
          <a:p>
            <a:r>
              <a:rPr lang="en-US" altLang="en-US" sz="2000" dirty="0"/>
              <a:t>Background Information (what are the stressors/triggers?)</a:t>
            </a:r>
          </a:p>
          <a:p>
            <a:r>
              <a:rPr lang="en-US" altLang="en-US" sz="2000" dirty="0"/>
              <a:t>Think in terms of predict/prevent/plan </a:t>
            </a:r>
          </a:p>
          <a:p>
            <a:r>
              <a:rPr lang="en-US" altLang="en-US" sz="2000" dirty="0"/>
              <a:t>Brainstorm ideas for predicting and preventing a crisis</a:t>
            </a:r>
          </a:p>
          <a:p>
            <a:r>
              <a:rPr lang="en-US" altLang="en-US" sz="2000" dirty="0"/>
              <a:t>Plan for a crisis: </a:t>
            </a:r>
          </a:p>
          <a:p>
            <a:pPr lvl="1">
              <a:buFont typeface="Wingdings" panose="05000000000000000000" pitchFamily="2" charset="2"/>
              <a:buChar char="q"/>
            </a:pPr>
            <a:r>
              <a:rPr lang="en-US" altLang="en-US" sz="2000" dirty="0"/>
              <a:t>Address a behavior</a:t>
            </a:r>
          </a:p>
          <a:p>
            <a:pPr lvl="1">
              <a:buFont typeface="Wingdings" panose="05000000000000000000" pitchFamily="2" charset="2"/>
              <a:buChar char="q"/>
            </a:pPr>
            <a:r>
              <a:rPr lang="en-US" altLang="en-US" sz="2000" dirty="0"/>
              <a:t>Identify the interventions (least to most restrictive)</a:t>
            </a:r>
          </a:p>
          <a:p>
            <a:pPr lvl="1">
              <a:buFont typeface="Wingdings" panose="05000000000000000000" pitchFamily="2" charset="2"/>
              <a:buChar char="q"/>
            </a:pPr>
            <a:r>
              <a:rPr lang="en-US" altLang="en-US" sz="2000" dirty="0"/>
              <a:t>Clarify who is responsible &amp; for what</a:t>
            </a:r>
          </a:p>
          <a:p>
            <a:pPr lvl="1">
              <a:buFont typeface="Wingdings" panose="05000000000000000000" pitchFamily="2" charset="2"/>
              <a:buChar char="q"/>
            </a:pPr>
            <a:r>
              <a:rPr lang="en-US" altLang="en-US" sz="2000" dirty="0"/>
              <a:t>Include backups</a:t>
            </a:r>
          </a:p>
          <a:p>
            <a:r>
              <a:rPr lang="en-US" altLang="en-US" sz="2000" dirty="0"/>
              <a:t>Hospital procedures (if appropriate)</a:t>
            </a:r>
          </a:p>
          <a:p>
            <a:r>
              <a:rPr lang="en-US" altLang="en-US" sz="2000" dirty="0"/>
              <a:t>Respite Options</a:t>
            </a:r>
          </a:p>
          <a:p>
            <a:r>
              <a:rPr lang="en-US" altLang="en-US" sz="2000" dirty="0"/>
              <a:t>Team Member Signatures</a:t>
            </a:r>
          </a:p>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66</a:t>
            </a:fld>
            <a:endParaRPr lang="en-US" dirty="0"/>
          </a:p>
        </p:txBody>
      </p:sp>
    </p:spTree>
    <p:extLst>
      <p:ext uri="{BB962C8B-B14F-4D97-AF65-F5344CB8AC3E}">
        <p14:creationId xmlns:p14="http://schemas.microsoft.com/office/powerpoint/2010/main" val="2418191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Develop a Crisis Plan</a:t>
            </a:r>
            <a:endParaRPr lang="en-US" dirty="0"/>
          </a:p>
        </p:txBody>
      </p:sp>
      <p:sp>
        <p:nvSpPr>
          <p:cNvPr id="3" name="Content Placeholder 2"/>
          <p:cNvSpPr>
            <a:spLocks noGrp="1"/>
          </p:cNvSpPr>
          <p:nvPr>
            <p:ph idx="1"/>
          </p:nvPr>
        </p:nvSpPr>
        <p:spPr>
          <a:xfrm>
            <a:off x="457200" y="1295400"/>
            <a:ext cx="8382000" cy="4830763"/>
          </a:xfrm>
        </p:spPr>
        <p:txBody>
          <a:bodyPr>
            <a:noAutofit/>
          </a:bodyPr>
          <a:lstStyle/>
          <a:p>
            <a:pPr>
              <a:lnSpc>
                <a:spcPct val="110000"/>
              </a:lnSpc>
            </a:pPr>
            <a:r>
              <a:rPr lang="en-US" altLang="en-US" sz="2500" dirty="0"/>
              <a:t>As a team, determine which child for whom you will develop a crisis plan</a:t>
            </a:r>
          </a:p>
          <a:p>
            <a:pPr>
              <a:lnSpc>
                <a:spcPct val="110000"/>
              </a:lnSpc>
            </a:pPr>
            <a:r>
              <a:rPr lang="en-US" altLang="en-US" sz="2500" dirty="0"/>
              <a:t>Use the Crisis Plan Template and complete “</a:t>
            </a:r>
            <a:r>
              <a:rPr lang="en-US" altLang="en-US" sz="2500" b="1" dirty="0"/>
              <a:t>The 3 P’s</a:t>
            </a:r>
            <a:r>
              <a:rPr lang="en-US" altLang="en-US" sz="2500" dirty="0"/>
              <a:t>”</a:t>
            </a:r>
          </a:p>
          <a:p>
            <a:pPr lvl="1">
              <a:lnSpc>
                <a:spcPct val="110000"/>
              </a:lnSpc>
            </a:pPr>
            <a:r>
              <a:rPr lang="en-US" altLang="en-US" sz="2500" dirty="0"/>
              <a:t>Identify “Potential Problems”/</a:t>
            </a:r>
            <a:r>
              <a:rPr lang="en-US" altLang="en-US" sz="2500" b="1" dirty="0"/>
              <a:t>P</a:t>
            </a:r>
            <a:r>
              <a:rPr lang="en-US" altLang="en-US" sz="2500" dirty="0"/>
              <a:t>redict based on risk factors and warning signs</a:t>
            </a:r>
          </a:p>
          <a:p>
            <a:pPr lvl="1">
              <a:lnSpc>
                <a:spcPct val="110000"/>
              </a:lnSpc>
            </a:pPr>
            <a:r>
              <a:rPr lang="en-US" altLang="en-US" sz="2500" dirty="0"/>
              <a:t>Identify “Preventative Strategies”/</a:t>
            </a:r>
            <a:r>
              <a:rPr lang="en-US" altLang="en-US" sz="2500" b="1" dirty="0"/>
              <a:t>P</a:t>
            </a:r>
            <a:r>
              <a:rPr lang="en-US" altLang="en-US" sz="2500" dirty="0"/>
              <a:t>revent using strengths and potential support persons</a:t>
            </a:r>
          </a:p>
          <a:p>
            <a:pPr lvl="1">
              <a:lnSpc>
                <a:spcPct val="110000"/>
              </a:lnSpc>
            </a:pPr>
            <a:r>
              <a:rPr lang="en-US" altLang="en-US" sz="2500" dirty="0"/>
              <a:t>Identify “Interventions”/</a:t>
            </a:r>
            <a:r>
              <a:rPr lang="en-US" altLang="en-US" sz="2500" b="1" dirty="0"/>
              <a:t>P</a:t>
            </a:r>
            <a:r>
              <a:rPr lang="en-US" altLang="en-US" sz="2500" dirty="0"/>
              <a:t>lan for crisis when you cannot prevent the behavior from escalating to crisis.</a:t>
            </a:r>
          </a:p>
          <a:p>
            <a:pPr>
              <a:lnSpc>
                <a:spcPct val="110000"/>
              </a:lnSpc>
            </a:pPr>
            <a:r>
              <a:rPr lang="en-US" altLang="en-US" sz="2500" dirty="0"/>
              <a:t>Choose a spokesperson for your group	</a:t>
            </a:r>
            <a:r>
              <a:rPr lang="en-US" altLang="en-US" sz="2400" dirty="0"/>
              <a:t> </a:t>
            </a:r>
          </a:p>
        </p:txBody>
      </p:sp>
      <p:sp>
        <p:nvSpPr>
          <p:cNvPr id="4" name="Slide Number Placeholder 3"/>
          <p:cNvSpPr>
            <a:spLocks noGrp="1"/>
          </p:cNvSpPr>
          <p:nvPr>
            <p:ph type="sldNum" sz="quarter" idx="12"/>
          </p:nvPr>
        </p:nvSpPr>
        <p:spPr/>
        <p:txBody>
          <a:bodyPr/>
          <a:lstStyle/>
          <a:p>
            <a:fld id="{B61E0248-5B96-4812-B0E3-B0972F557A82}" type="slidenum">
              <a:rPr lang="en-US" smtClean="0"/>
              <a:pPr/>
              <a:t>67</a:t>
            </a:fld>
            <a:endParaRPr lang="en-US" dirty="0"/>
          </a:p>
        </p:txBody>
      </p:sp>
    </p:spTree>
    <p:extLst>
      <p:ext uri="{BB962C8B-B14F-4D97-AF65-F5344CB8AC3E}">
        <p14:creationId xmlns:p14="http://schemas.microsoft.com/office/powerpoint/2010/main" val="842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Bullied and Beautiful</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68</a:t>
            </a:fld>
            <a:endParaRPr lang="en-US" dirty="0"/>
          </a:p>
        </p:txBody>
      </p:sp>
      <p:pic>
        <p:nvPicPr>
          <p:cNvPr id="1027"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0" t="39867" r="61481" b="14596"/>
          <a:stretch/>
        </p:blipFill>
        <p:spPr bwMode="auto">
          <a:xfrm>
            <a:off x="1981200" y="1905000"/>
            <a:ext cx="4934857" cy="373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707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pPr>
              <a:buNone/>
            </a:pPr>
            <a:r>
              <a:rPr lang="en-US" sz="2800" dirty="0">
                <a:hlinkClick r:id="rId2"/>
              </a:rPr>
              <a:t>www.afsp.org</a:t>
            </a:r>
            <a:r>
              <a:rPr lang="en-US" sz="2800" dirty="0"/>
              <a:t> (American Foundation for Suicide Prev.)</a:t>
            </a:r>
          </a:p>
          <a:p>
            <a:pPr>
              <a:buNone/>
            </a:pPr>
            <a:r>
              <a:rPr lang="en-US" sz="2800" dirty="0">
                <a:hlinkClick r:id="rId3"/>
              </a:rPr>
              <a:t>www.sprc.org</a:t>
            </a:r>
            <a:r>
              <a:rPr lang="en-US" sz="2800" dirty="0"/>
              <a:t> (Suicide Prev. Resource Center)</a:t>
            </a:r>
          </a:p>
          <a:p>
            <a:pPr>
              <a:buNone/>
            </a:pPr>
            <a:r>
              <a:rPr lang="en-US" sz="2800" dirty="0">
                <a:hlinkClick r:id="rId4"/>
              </a:rPr>
              <a:t>www.mhawisconsin.org</a:t>
            </a:r>
            <a:r>
              <a:rPr lang="en-US" sz="2800" dirty="0"/>
              <a:t> (Mental Health of WI)</a:t>
            </a:r>
          </a:p>
          <a:p>
            <a:pPr>
              <a:buNone/>
            </a:pPr>
            <a:r>
              <a:rPr lang="en-US" sz="2800" dirty="0">
                <a:hlinkClick r:id="rId5"/>
              </a:rPr>
              <a:t>www.hopes-wi.org</a:t>
            </a:r>
            <a:r>
              <a:rPr lang="en-US" sz="2800" dirty="0"/>
              <a:t> (Helping Others Prev. &amp; Educate)</a:t>
            </a:r>
          </a:p>
          <a:p>
            <a:pPr>
              <a:buNone/>
            </a:pPr>
            <a:r>
              <a:rPr lang="en-US" sz="2800" dirty="0">
                <a:hlinkClick r:id="rId6"/>
              </a:rPr>
              <a:t>www.suicidology.org</a:t>
            </a:r>
            <a:endParaRPr lang="en-US" sz="2800" dirty="0"/>
          </a:p>
          <a:p>
            <a:pPr>
              <a:buNone/>
            </a:pPr>
            <a:r>
              <a:rPr lang="en-US" sz="2800" dirty="0">
                <a:hlinkClick r:id="rId7"/>
              </a:rPr>
              <a:t>www.suicidepreventionlifeline.org</a:t>
            </a:r>
            <a:endParaRPr lang="en-US" sz="2800" dirty="0"/>
          </a:p>
          <a:p>
            <a:pPr>
              <a:buNone/>
            </a:pPr>
            <a:r>
              <a:rPr lang="en-US" sz="2800" dirty="0">
                <a:hlinkClick r:id="rId8"/>
              </a:rPr>
              <a:t>www.spanusa.org</a:t>
            </a:r>
            <a:r>
              <a:rPr lang="en-US" sz="2800" dirty="0"/>
              <a:t> (Suicide Prev. Action Network USA)</a:t>
            </a:r>
          </a:p>
          <a:p>
            <a:pPr>
              <a:buNone/>
            </a:pPr>
            <a:r>
              <a:rPr lang="en-US" sz="2800" dirty="0">
                <a:hlinkClick r:id="rId9"/>
              </a:rPr>
              <a:t>www.nimh.nih.gov</a:t>
            </a:r>
            <a:endParaRPr lang="en-US" sz="2800" dirty="0"/>
          </a:p>
          <a:p>
            <a:pPr>
              <a:buNone/>
            </a:pPr>
            <a:endParaRPr lang="en-US" sz="2800" dirty="0"/>
          </a:p>
        </p:txBody>
      </p:sp>
      <p:sp>
        <p:nvSpPr>
          <p:cNvPr id="4" name="Slide Number Placeholder 3"/>
          <p:cNvSpPr>
            <a:spLocks noGrp="1"/>
          </p:cNvSpPr>
          <p:nvPr>
            <p:ph type="sldNum" sz="quarter" idx="12"/>
          </p:nvPr>
        </p:nvSpPr>
        <p:spPr/>
        <p:txBody>
          <a:bodyPr/>
          <a:lstStyle/>
          <a:p>
            <a:fld id="{B61E0248-5B96-4812-B0E3-B0972F557A82}"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Gain an understanding of the phenomenology of suicide and its impact on children and adolescents.</a:t>
            </a:r>
          </a:p>
          <a:p>
            <a:pPr marL="514350" indent="-514350">
              <a:buFont typeface="+mj-lt"/>
              <a:buAutoNum type="arabicPeriod"/>
            </a:pPr>
            <a:r>
              <a:rPr lang="en-US" dirty="0"/>
              <a:t>Understand the warning signs, risk factors, and protective factors of suicide when assessing youth and families.</a:t>
            </a:r>
          </a:p>
          <a:p>
            <a:pPr marL="514350" indent="-514350">
              <a:buFont typeface="+mj-lt"/>
              <a:buAutoNum type="arabicPeriod"/>
            </a:pPr>
            <a:r>
              <a:rPr lang="en-US" dirty="0"/>
              <a:t>Gain an understanding of the scope of the problem facing Wisconsin, and thus Child Protective Services and Juvenile Justice Professionals.</a:t>
            </a:r>
          </a:p>
        </p:txBody>
      </p:sp>
      <p:sp>
        <p:nvSpPr>
          <p:cNvPr id="4" name="Slide Number Placeholder 3"/>
          <p:cNvSpPr>
            <a:spLocks noGrp="1"/>
          </p:cNvSpPr>
          <p:nvPr>
            <p:ph type="sldNum" sz="quarter" idx="12"/>
          </p:nvPr>
        </p:nvSpPr>
        <p:spPr/>
        <p:txBody>
          <a:bodyPr/>
          <a:lstStyle/>
          <a:p>
            <a:fld id="{B61E0248-5B96-4812-B0E3-B0972F557A82}"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8000" b="1" dirty="0"/>
          </a:p>
          <a:p>
            <a:pPr marL="0" indent="0" algn="ctr">
              <a:buNone/>
            </a:pPr>
            <a:r>
              <a:rPr lang="en-US" sz="8000" b="1" dirty="0"/>
              <a:t>The One Thing</a:t>
            </a:r>
          </a:p>
        </p:txBody>
      </p:sp>
      <p:sp>
        <p:nvSpPr>
          <p:cNvPr id="4" name="Slide Number Placeholder 3"/>
          <p:cNvSpPr>
            <a:spLocks noGrp="1"/>
          </p:cNvSpPr>
          <p:nvPr>
            <p:ph type="sldNum" sz="quarter" idx="12"/>
          </p:nvPr>
        </p:nvSpPr>
        <p:spPr/>
        <p:txBody>
          <a:bodyPr/>
          <a:lstStyle/>
          <a:p>
            <a:fld id="{B61E0248-5B96-4812-B0E3-B0972F557A82}" type="slidenum">
              <a:rPr lang="en-US" smtClean="0"/>
              <a:pPr/>
              <a:t>70</a:t>
            </a:fld>
            <a:endParaRPr lang="en-US" dirty="0"/>
          </a:p>
        </p:txBody>
      </p:sp>
    </p:spTree>
    <p:extLst>
      <p:ext uri="{BB962C8B-B14F-4D97-AF65-F5344CB8AC3E}">
        <p14:creationId xmlns:p14="http://schemas.microsoft.com/office/powerpoint/2010/main" val="416992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 Cont.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4"/>
            </a:pPr>
            <a:r>
              <a:rPr lang="en-US" dirty="0"/>
              <a:t>Develop an awareness and understanding of who are the “ones we miss”, including children in out-of-home care and youth who are bullied.</a:t>
            </a:r>
          </a:p>
          <a:p>
            <a:pPr marL="514350" indent="-514350">
              <a:buFont typeface="Arial" pitchFamily="34" charset="0"/>
              <a:buAutoNum type="arabicPeriod" startAt="4"/>
            </a:pPr>
            <a:r>
              <a:rPr lang="en-US" dirty="0"/>
              <a:t>Have an opportunity to discuss several strategies currently utilized in Wisconsin to address the problem of child/adolescent suicide to use in case planning.</a:t>
            </a:r>
          </a:p>
          <a:p>
            <a:pPr marL="514350" indent="-514350">
              <a:buNone/>
            </a:pPr>
            <a:r>
              <a:rPr lang="en-US" dirty="0"/>
              <a:t>6.  Develop a crisis plan to use in case planning.</a:t>
            </a:r>
          </a:p>
        </p:txBody>
      </p:sp>
      <p:sp>
        <p:nvSpPr>
          <p:cNvPr id="5" name="Slide Number Placeholder 4"/>
          <p:cNvSpPr>
            <a:spLocks noGrp="1"/>
          </p:cNvSpPr>
          <p:nvPr>
            <p:ph type="sldNum" sz="quarter" idx="12"/>
          </p:nvPr>
        </p:nvSpPr>
        <p:spPr/>
        <p:txBody>
          <a:bodyPr/>
          <a:lstStyle/>
          <a:p>
            <a:fld id="{B61E0248-5B96-4812-B0E3-B0972F557A8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Burden of Suicide in Wisconsin</a:t>
            </a: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lgn="ctr">
              <a:buNone/>
            </a:pPr>
            <a:endParaRPr lang="en-US" b="1" dirty="0">
              <a:solidFill>
                <a:schemeClr val="accent5">
                  <a:lumMod val="75000"/>
                </a:schemeClr>
              </a:solidFill>
            </a:endParaRPr>
          </a:p>
          <a:p>
            <a:pPr marL="0" indent="0" algn="ctr">
              <a:buNone/>
            </a:pPr>
            <a:r>
              <a:rPr lang="en-US" b="1" dirty="0">
                <a:solidFill>
                  <a:schemeClr val="accent5">
                    <a:lumMod val="75000"/>
                  </a:schemeClr>
                </a:solidFill>
              </a:rPr>
              <a:t>“</a:t>
            </a:r>
            <a:r>
              <a:rPr lang="en-US" b="1" i="1" dirty="0">
                <a:solidFill>
                  <a:schemeClr val="accent5">
                    <a:lumMod val="75000"/>
                  </a:schemeClr>
                </a:solidFill>
              </a:rPr>
              <a:t>Suicide affects an entire community and, because it is a complex issue, it will take a community to work on it.”</a:t>
            </a:r>
          </a:p>
          <a:p>
            <a:pPr marL="0" indent="0" algn="ctr">
              <a:buNone/>
            </a:pPr>
            <a:r>
              <a:rPr lang="en-US" sz="1600" dirty="0"/>
              <a:t>Pat Derer, President, HOPES </a:t>
            </a:r>
            <a:r>
              <a:rPr lang="en-US" sz="1400" dirty="0"/>
              <a:t>(Helping Others Prevent and Educate about Suicide)</a:t>
            </a:r>
          </a:p>
          <a:p>
            <a:pPr marL="0" indent="0" algn="ctr">
              <a:buNone/>
            </a:pPr>
            <a:endParaRPr lang="en-US" sz="1400" dirty="0"/>
          </a:p>
          <a:p>
            <a:r>
              <a:rPr lang="en-US" dirty="0"/>
              <a:t>Rates remain constant (2007 to 2011)</a:t>
            </a:r>
          </a:p>
          <a:p>
            <a:r>
              <a:rPr lang="en-US" dirty="0"/>
              <a:t>Greatest number = ages 45-54</a:t>
            </a:r>
          </a:p>
          <a:p>
            <a:r>
              <a:rPr lang="en-US" dirty="0"/>
              <a:t>Greatest ER/hospital visits = ages 15-24</a:t>
            </a:r>
          </a:p>
          <a:p>
            <a:r>
              <a:rPr lang="en-US" dirty="0"/>
              <a:t>Whites have highest rate (2007-2011)</a:t>
            </a:r>
          </a:p>
          <a:p>
            <a:r>
              <a:rPr lang="en-US" dirty="0"/>
              <a:t>Most common risk factors = depression/mental health disorders (#1) and alcohol/drug abuse (#2)</a:t>
            </a:r>
          </a:p>
        </p:txBody>
      </p:sp>
      <p:sp>
        <p:nvSpPr>
          <p:cNvPr id="4" name="Slide Number Placeholder 3"/>
          <p:cNvSpPr>
            <a:spLocks noGrp="1"/>
          </p:cNvSpPr>
          <p:nvPr>
            <p:ph type="sldNum" sz="quarter" idx="12"/>
          </p:nvPr>
        </p:nvSpPr>
        <p:spPr/>
        <p:txBody>
          <a:bodyPr/>
          <a:lstStyle/>
          <a:p>
            <a:fld id="{B61E0248-5B96-4812-B0E3-B0972F557A82}"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edaa2557da9ef90e5d8351a610546f48a867"/>
</p:tagLst>
</file>

<file path=ppt/theme/theme1.xml><?xml version="1.0" encoding="utf-8"?>
<a:theme xmlns:a="http://schemas.openxmlformats.org/drawingml/2006/main" name="Suic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Suicide</Template>
  <TotalTime>6425</TotalTime>
  <Words>2496</Words>
  <Application>Microsoft Office PowerPoint</Application>
  <PresentationFormat>On-screen Show (4:3)</PresentationFormat>
  <Paragraphs>561</Paragraphs>
  <Slides>70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Times New Roman</vt:lpstr>
      <vt:lpstr>Wingdings</vt:lpstr>
      <vt:lpstr>Suicide</vt:lpstr>
      <vt:lpstr>The Impact of Suicide on Youth and Families</vt:lpstr>
      <vt:lpstr>PowerPoint Presentation</vt:lpstr>
      <vt:lpstr>PowerPoint Presentation</vt:lpstr>
      <vt:lpstr>What do we know? United States</vt:lpstr>
      <vt:lpstr>What do we know?: Wisconsin</vt:lpstr>
      <vt:lpstr>Why are YOU here today?</vt:lpstr>
      <vt:lpstr>Learning Objectives</vt:lpstr>
      <vt:lpstr>Learning Objectives, Cont.</vt:lpstr>
      <vt:lpstr>The Burden of Suicide in Wisconsin</vt:lpstr>
      <vt:lpstr>Wisconsin Data</vt:lpstr>
      <vt:lpstr>Who are we missing?</vt:lpstr>
      <vt:lpstr>Risk Factors, Warning Signs and Protective Factors</vt:lpstr>
      <vt:lpstr>Suicidal Behaviors</vt:lpstr>
      <vt:lpstr>Ones we miss…..</vt:lpstr>
      <vt:lpstr>Self-Injurious Behavior (SIB)</vt:lpstr>
      <vt:lpstr>Children</vt:lpstr>
      <vt:lpstr>Children</vt:lpstr>
      <vt:lpstr>Children in Care (ages 9-11)</vt:lpstr>
      <vt:lpstr>Adolescents</vt:lpstr>
      <vt:lpstr>General Risk Factors for Adolescents</vt:lpstr>
      <vt:lpstr>Protective Factors</vt:lpstr>
      <vt:lpstr>Are these… “Ones We Miss”?</vt:lpstr>
      <vt:lpstr>Girls</vt:lpstr>
      <vt:lpstr>Boys</vt:lpstr>
      <vt:lpstr>Are these some of the  “Ones We Miss”?</vt:lpstr>
      <vt:lpstr>Richard Cardinal</vt:lpstr>
      <vt:lpstr>Risk Factors for Native Youth</vt:lpstr>
      <vt:lpstr>Protective Factors for Native Youth</vt:lpstr>
      <vt:lpstr>Richard Cardinal</vt:lpstr>
      <vt:lpstr>Are these some of the  “Ones We Miss”?</vt:lpstr>
      <vt:lpstr>Risk Factors for African American  Youth</vt:lpstr>
      <vt:lpstr>Protective Factors for African American  Youth</vt:lpstr>
      <vt:lpstr>Are these some of the  “Ones We Miss”?</vt:lpstr>
      <vt:lpstr>LGBTQ Youth</vt:lpstr>
      <vt:lpstr>Risk Factors for LGBTQ Youth</vt:lpstr>
      <vt:lpstr>Risk Factors for LGBTQ Youth, cont.</vt:lpstr>
      <vt:lpstr>Protective Factors for LGBTQ Youth</vt:lpstr>
      <vt:lpstr>PowerPoint Presentation</vt:lpstr>
      <vt:lpstr>Are these some of the  “Ones We Miss”?</vt:lpstr>
      <vt:lpstr>The Bullied and the Bullies</vt:lpstr>
      <vt:lpstr>Profile of a Bullied Child/Adolescent</vt:lpstr>
      <vt:lpstr>LGBTQ Youth and Bullying</vt:lpstr>
      <vt:lpstr>Myths</vt:lpstr>
      <vt:lpstr>Risk Factors for Those Involved in Bullying</vt:lpstr>
      <vt:lpstr>Protective Factors for Those Involved in Bullying</vt:lpstr>
      <vt:lpstr>Small Group Discussion</vt:lpstr>
      <vt:lpstr>Familial Pathways to Early-Onset Suicidal Behavior</vt:lpstr>
      <vt:lpstr>The Question Model </vt:lpstr>
      <vt:lpstr>Let’s Practice!</vt:lpstr>
      <vt:lpstr>Now, what do you do with what you know?</vt:lpstr>
      <vt:lpstr>Additional Approaches</vt:lpstr>
      <vt:lpstr>What about YOU?  </vt:lpstr>
      <vt:lpstr>What about YOU?</vt:lpstr>
      <vt:lpstr>Small Group Discussion</vt:lpstr>
      <vt:lpstr>Putting it all together</vt:lpstr>
      <vt:lpstr>What is a Crisis?</vt:lpstr>
      <vt:lpstr>Safety Plans, Case Plans and Crisis Plans</vt:lpstr>
      <vt:lpstr>Why complete a crisis plan?</vt:lpstr>
      <vt:lpstr>The Benefits of Planning for Crisis</vt:lpstr>
      <vt:lpstr>Small Group Exercise</vt:lpstr>
      <vt:lpstr>The 3 P’s of Crisis Plans </vt:lpstr>
      <vt:lpstr>Crisis Planning </vt:lpstr>
      <vt:lpstr>Crisis Planning Process</vt:lpstr>
      <vt:lpstr>Engaging the Child and Family</vt:lpstr>
      <vt:lpstr>Who Should Receive a Copy of the Crisis Plan?</vt:lpstr>
      <vt:lpstr>Creating Plans for Crisis Creating a Document</vt:lpstr>
      <vt:lpstr>Develop a Crisis Plan</vt:lpstr>
      <vt:lpstr>For the Bullied and Beautiful</vt:lpstr>
      <vt:lpstr>Resources</vt:lpstr>
      <vt:lpstr>PowerPoint Presentation</vt:lpstr>
    </vt:vector>
  </TitlesOfParts>
  <Company>UW-Green Bay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One’s We Miss</dc:title>
  <dc:creator>ISD</dc:creator>
  <cp:lastModifiedBy>Cara Hansen</cp:lastModifiedBy>
  <cp:revision>286</cp:revision>
  <cp:lastPrinted>2012-05-10T18:11:27Z</cp:lastPrinted>
  <dcterms:created xsi:type="dcterms:W3CDTF">2009-12-29T19:10:27Z</dcterms:created>
  <dcterms:modified xsi:type="dcterms:W3CDTF">2016-09-30T15:15:43Z</dcterms:modified>
</cp:coreProperties>
</file>