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325" r:id="rId3"/>
    <p:sldId id="257" r:id="rId4"/>
    <p:sldId id="258" r:id="rId5"/>
    <p:sldId id="259" r:id="rId6"/>
    <p:sldId id="261" r:id="rId7"/>
    <p:sldId id="263" r:id="rId8"/>
    <p:sldId id="269" r:id="rId9"/>
    <p:sldId id="270" r:id="rId10"/>
    <p:sldId id="271" r:id="rId11"/>
    <p:sldId id="339" r:id="rId12"/>
    <p:sldId id="273" r:id="rId13"/>
    <p:sldId id="275" r:id="rId14"/>
    <p:sldId id="311" r:id="rId15"/>
    <p:sldId id="312" r:id="rId16"/>
    <p:sldId id="332" r:id="rId17"/>
    <p:sldId id="276" r:id="rId18"/>
    <p:sldId id="280" r:id="rId19"/>
    <p:sldId id="281" r:id="rId20"/>
    <p:sldId id="318" r:id="rId21"/>
    <p:sldId id="277" r:id="rId22"/>
    <p:sldId id="279" r:id="rId23"/>
    <p:sldId id="319" r:id="rId24"/>
    <p:sldId id="330" r:id="rId25"/>
    <p:sldId id="283" r:id="rId26"/>
    <p:sldId id="284" r:id="rId27"/>
    <p:sldId id="285" r:id="rId28"/>
    <p:sldId id="320" r:id="rId29"/>
    <p:sldId id="286" r:id="rId30"/>
    <p:sldId id="287" r:id="rId31"/>
    <p:sldId id="321" r:id="rId32"/>
    <p:sldId id="288" r:id="rId33"/>
    <p:sldId id="333" r:id="rId34"/>
    <p:sldId id="335" r:id="rId35"/>
    <p:sldId id="334" r:id="rId36"/>
    <p:sldId id="326" r:id="rId37"/>
    <p:sldId id="322" r:id="rId38"/>
    <p:sldId id="314" r:id="rId39"/>
    <p:sldId id="315" r:id="rId40"/>
    <p:sldId id="336" r:id="rId41"/>
    <p:sldId id="316" r:id="rId42"/>
    <p:sldId id="337" r:id="rId43"/>
    <p:sldId id="338" r:id="rId44"/>
    <p:sldId id="289" r:id="rId45"/>
    <p:sldId id="291" r:id="rId46"/>
    <p:sldId id="292" r:id="rId47"/>
    <p:sldId id="293" r:id="rId48"/>
    <p:sldId id="305" r:id="rId49"/>
    <p:sldId id="329" r:id="rId50"/>
    <p:sldId id="307" r:id="rId51"/>
    <p:sldId id="331" r:id="rId52"/>
  </p:sldIdLst>
  <p:sldSz cx="9144000" cy="6858000" type="screen4x3"/>
  <p:notesSz cx="6858000" cy="92964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81" autoAdjust="0"/>
  </p:normalViewPr>
  <p:slideViewPr>
    <p:cSldViewPr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2076"/>
    </p:cViewPr>
  </p:sorterViewPr>
  <p:notesViewPr>
    <p:cSldViewPr>
      <p:cViewPr>
        <p:scale>
          <a:sx n="75" d="100"/>
          <a:sy n="75" d="100"/>
        </p:scale>
        <p:origin x="2544" y="-42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04800" y="8521700"/>
            <a:ext cx="569595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r>
              <a:rPr lang="en-US" sz="1000" dirty="0"/>
              <a:t>NEW Partnership for Children and Families </a:t>
            </a:r>
            <a:r>
              <a:rPr lang="en-US" sz="1000" b="1" dirty="0"/>
              <a:t>• </a:t>
            </a:r>
            <a:r>
              <a:rPr lang="en-US" sz="1000" dirty="0"/>
              <a:t>University of Wisconsin - Green Bay </a:t>
            </a:r>
            <a:br>
              <a:rPr lang="en-US" sz="1000" dirty="0"/>
            </a:br>
            <a:r>
              <a:rPr lang="en-US" sz="1000" dirty="0"/>
              <a:t>Impact of Suicide on Youth and Families: The Ones We Miss (Foster Parent Module) Revised: August 2014</a:t>
            </a:r>
          </a:p>
          <a:p>
            <a:r>
              <a:rPr lang="en-US" sz="1000" dirty="0"/>
              <a:t>May be reproduced with permission from original source for training purposes.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96001" y="8599170"/>
            <a:ext cx="455613" cy="385737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BA658BBD-CAC7-47D8-B459-052B0D4729AB}" type="slidenum">
              <a:rPr lang="en-US" sz="100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1269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A9529ED8-19C9-4A78-A8A0-7840F6DE38A4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1DA7F785-5F04-4280-BE89-D512D6E32B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6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7F785-5F04-4280-BE89-D512D6E32B0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7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7F785-5F04-4280-BE89-D512D6E32B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0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7F785-5F04-4280-BE89-D512D6E32B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9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7F785-5F04-4280-BE89-D512D6E32B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2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7F785-5F04-4280-BE89-D512D6E32B0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6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print"/>
          <a:srcRect l="11898" t="5556" r="9775" b="10000"/>
          <a:stretch>
            <a:fillRect/>
          </a:stretch>
        </p:blipFill>
        <p:spPr>
          <a:xfrm>
            <a:off x="3124200" y="152400"/>
            <a:ext cx="60198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background.jpg"/>
          <p:cNvPicPr>
            <a:picLocks noChangeAspect="1"/>
          </p:cNvPicPr>
          <p:nvPr/>
        </p:nvPicPr>
        <p:blipFill>
          <a:blip r:embed="rId2" cstate="print"/>
          <a:srcRect l="13140" r="29148" b="30420"/>
          <a:stretch>
            <a:fillRect/>
          </a:stretch>
        </p:blipFill>
        <p:spPr>
          <a:xfrm>
            <a:off x="4038600" y="1921176"/>
            <a:ext cx="5105400" cy="4936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urple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49349" y="388800"/>
            <a:ext cx="1122251" cy="98280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381000" y="6227057"/>
            <a:ext cx="5943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Partnership for Children and Families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Wisconsin - Green Bay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 of Suicide on Youth and Families: The Ones We Miss (Foster Parent Version) October, 2015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be reproduced with permission from original source for training purposes.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white.jpg"/>
          <p:cNvPicPr>
            <a:picLocks noChangeAspect="1"/>
          </p:cNvPicPr>
          <p:nvPr/>
        </p:nvPicPr>
        <p:blipFill>
          <a:blip r:embed="rId2" cstate="print"/>
          <a:srcRect r="25118" b="17347"/>
          <a:stretch>
            <a:fillRect/>
          </a:stretch>
        </p:blipFill>
        <p:spPr>
          <a:xfrm>
            <a:off x="4600575" y="2138082"/>
            <a:ext cx="4543425" cy="4719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888" y="393192"/>
            <a:ext cx="1119645" cy="987552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381000" y="6227058"/>
            <a:ext cx="5943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Partnership for Children and Families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Wisconsin - Green Bay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 of Suicide on Youth and Families: The Ones We Miss (Foster Parent Version) October, 2015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be reproduced with permission from original source for training purposes.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green.jpg"/>
          <p:cNvPicPr>
            <a:picLocks noChangeAspect="1"/>
          </p:cNvPicPr>
          <p:nvPr/>
        </p:nvPicPr>
        <p:blipFill>
          <a:blip r:embed="rId2" cstate="print"/>
          <a:srcRect l="14444" r="26836" b="28968"/>
          <a:stretch>
            <a:fillRect/>
          </a:stretch>
        </p:blipFill>
        <p:spPr>
          <a:xfrm>
            <a:off x="4041648" y="1920240"/>
            <a:ext cx="5102352" cy="493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752" y="274638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reen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46888" y="393192"/>
            <a:ext cx="1127677" cy="987552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381000" y="6227058"/>
            <a:ext cx="5943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Partnership for Children and Families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Wisconsin - Green Bay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 of Suicide on Youth and Families: The Ones We Miss (Foster Parent Version) October, 2015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be reproduced with permission from original source for training purposes.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117848" y="1752600"/>
            <a:ext cx="5102352" cy="5105400"/>
            <a:chOff x="4117848" y="1752600"/>
            <a:chExt cx="5102352" cy="5105400"/>
          </a:xfrm>
        </p:grpSpPr>
        <p:pic>
          <p:nvPicPr>
            <p:cNvPr id="10" name="Picture 9" descr="backgroundblue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812" r="30013" b="30303"/>
            <a:stretch>
              <a:fillRect/>
            </a:stretch>
          </p:blipFill>
          <p:spPr>
            <a:xfrm>
              <a:off x="4346448" y="1752600"/>
              <a:ext cx="4797552" cy="4937760"/>
            </a:xfrm>
            <a:prstGeom prst="rect">
              <a:avLst/>
            </a:prstGeom>
          </p:spPr>
        </p:pic>
        <p:pic>
          <p:nvPicPr>
            <p:cNvPr id="11" name="Picture 10" descr="backgroundred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812" r="27674" b="39021"/>
            <a:stretch>
              <a:fillRect/>
            </a:stretch>
          </p:blipFill>
          <p:spPr>
            <a:xfrm>
              <a:off x="4117848" y="2453640"/>
              <a:ext cx="5102352" cy="44043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752" y="274638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red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152400" y="393192"/>
            <a:ext cx="1127677" cy="987552"/>
          </a:xfrm>
          <a:prstGeom prst="rect">
            <a:avLst/>
          </a:prstGeom>
        </p:spPr>
      </p:pic>
      <p:pic>
        <p:nvPicPr>
          <p:cNvPr id="9" name="Picture 8" descr="blue.png"/>
          <p:cNvPicPr>
            <a:picLocks noChangeAspect="1"/>
          </p:cNvPicPr>
          <p:nvPr userDrawn="1"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381000" y="307848"/>
            <a:ext cx="1127677" cy="987552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1000" y="6227058"/>
            <a:ext cx="5943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Partnership for Children and Families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Wisconsin - Green Bay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 of Suicide on Youth and Families: The Ones We Miss (Foster Parent Version) October, 2015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be reproduced with permission from original source for training purposes.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blue.jpg"/>
          <p:cNvPicPr>
            <a:picLocks noChangeAspect="1"/>
          </p:cNvPicPr>
          <p:nvPr/>
        </p:nvPicPr>
        <p:blipFill>
          <a:blip r:embed="rId2" cstate="print"/>
          <a:srcRect l="15812" r="26571" b="30303"/>
          <a:stretch>
            <a:fillRect/>
          </a:stretch>
        </p:blipFill>
        <p:spPr>
          <a:xfrm>
            <a:off x="4041648" y="1920240"/>
            <a:ext cx="5102352" cy="493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752" y="274638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lue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46888" y="393192"/>
            <a:ext cx="1127677" cy="987552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381000" y="6227058"/>
            <a:ext cx="5943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Partnership for Children and Families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Wisconsin - Green Bay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 of Suicide on Youth and Families: The Ones We Miss (Foster Parent Version) October, 2015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be reproduced with permission from original source for training purposes.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orange.jpg"/>
          <p:cNvPicPr>
            <a:picLocks noChangeAspect="1"/>
          </p:cNvPicPr>
          <p:nvPr/>
        </p:nvPicPr>
        <p:blipFill>
          <a:blip r:embed="rId2" cstate="print"/>
          <a:srcRect l="14444" r="27112" b="29302"/>
          <a:stretch>
            <a:fillRect/>
          </a:stretch>
        </p:blipFill>
        <p:spPr>
          <a:xfrm>
            <a:off x="4041648" y="1920240"/>
            <a:ext cx="5102352" cy="493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752" y="274638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range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46888" y="310896"/>
            <a:ext cx="1127677" cy="987552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381000" y="6227058"/>
            <a:ext cx="5943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Partnership for Children and Families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Wisconsin - Green Bay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 of Suicide on Youth and Families: The Ones We Miss (Foster Parent Version) October, 2015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be reproduced with permission from original source for training purposes.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brown.jpg"/>
          <p:cNvPicPr>
            <a:picLocks noChangeAspect="1"/>
          </p:cNvPicPr>
          <p:nvPr/>
        </p:nvPicPr>
        <p:blipFill>
          <a:blip r:embed="rId2" cstate="print"/>
          <a:srcRect l="15812" r="26571" b="30303"/>
          <a:stretch>
            <a:fillRect/>
          </a:stretch>
        </p:blipFill>
        <p:spPr>
          <a:xfrm>
            <a:off x="4041648" y="1920240"/>
            <a:ext cx="5102352" cy="493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752" y="274638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rown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46888" y="393192"/>
            <a:ext cx="1127677" cy="987552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381000" y="6227058"/>
            <a:ext cx="5943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Partnership for Children and Families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Wisconsin - Green Bay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 of Suicide on Youth and Families: The Ones We Miss (Foster Parent Version) October, 2015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be reproduced with permission from original source for training purposes.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.jpg"/>
          <p:cNvPicPr>
            <a:picLocks noChangeAspect="1"/>
          </p:cNvPicPr>
          <p:nvPr userDrawn="1"/>
        </p:nvPicPr>
        <p:blipFill>
          <a:blip r:embed="rId2" cstate="print"/>
          <a:srcRect l="11898" t="5556" r="36237" b="39880"/>
          <a:stretch>
            <a:fillRect/>
          </a:stretch>
        </p:blipFill>
        <p:spPr>
          <a:xfrm>
            <a:off x="5410200" y="3363074"/>
            <a:ext cx="3733800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752" y="274638"/>
            <a:ext cx="7242048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grou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6888" y="393192"/>
            <a:ext cx="949310" cy="987552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 userDrawn="1"/>
        </p:nvSpPr>
        <p:spPr bwMode="auto">
          <a:xfrm>
            <a:off x="381000" y="6227058"/>
            <a:ext cx="5943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Partnership for Children and Families </a:t>
            </a:r>
            <a:r>
              <a:rPr lang="en-US" sz="1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Wisconsin - Green Bay</a:t>
            </a:r>
          </a:p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Impact of Suicide on Youth and Families: The Ones We Miss (Foster Parent Version) October, 2015; Revised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December, 2015.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be reproduced with permission from original source for training purposes.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E0248-5B96-4812-B0E3-B0972F557A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69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kevin_breel_confessions_of_a_depressed_comi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nfb.ca/film/richard_cardinal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youtube.com/watch?feature=player_embedded&amp;v=TdkNn3Ei-Lg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ted.com/talks/shane_koyczan_to_this_day_for_the_bullied_and_beautiful.html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anusa.org/" TargetMode="External"/><Relationship Id="rId3" Type="http://schemas.openxmlformats.org/officeDocument/2006/relationships/hyperlink" Target="http://www.sprc.org/" TargetMode="External"/><Relationship Id="rId7" Type="http://schemas.openxmlformats.org/officeDocument/2006/relationships/hyperlink" Target="http://www.suicidepreventionlifeline.org/" TargetMode="External"/><Relationship Id="rId2" Type="http://schemas.openxmlformats.org/officeDocument/2006/relationships/hyperlink" Target="http://www.afsp.org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suicidology.org/" TargetMode="External"/><Relationship Id="rId5" Type="http://schemas.openxmlformats.org/officeDocument/2006/relationships/hyperlink" Target="http://www.hopes-wi.org/" TargetMode="External"/><Relationship Id="rId4" Type="http://schemas.openxmlformats.org/officeDocument/2006/relationships/hyperlink" Target="http://www.mhawisconsin.org/" TargetMode="External"/><Relationship Id="rId9" Type="http://schemas.openxmlformats.org/officeDocument/2006/relationships/hyperlink" Target="http://www.nimh.nih.gov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Impact of Suicide on Youth and Families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i="1" dirty="0" smtClean="0"/>
              <a:t>The </a:t>
            </a:r>
            <a:r>
              <a:rPr lang="en-US" sz="4400" i="1" dirty="0"/>
              <a:t>O</a:t>
            </a:r>
            <a:r>
              <a:rPr lang="en-US" sz="4400" i="1" dirty="0" smtClean="0"/>
              <a:t>nes We Miss</a:t>
            </a:r>
          </a:p>
          <a:p>
            <a:r>
              <a:rPr lang="en-US" sz="4400" i="1" dirty="0" smtClean="0"/>
              <a:t>(Foster Parent Version) </a:t>
            </a:r>
          </a:p>
          <a:p>
            <a:r>
              <a:rPr lang="en-US" sz="4400" i="1" dirty="0" smtClean="0"/>
              <a:t>December 2015</a:t>
            </a:r>
          </a:p>
          <a:p>
            <a:endParaRPr lang="en-US" sz="4400" i="1" dirty="0" smtClean="0"/>
          </a:p>
          <a:p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Risk Factors, Warning Signs and Protective Factors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4400" u="sng" dirty="0" smtClean="0"/>
              <a:t>Small group discussion:</a:t>
            </a:r>
          </a:p>
          <a:p>
            <a:pPr algn="ctr">
              <a:buNone/>
            </a:pPr>
            <a:endParaRPr lang="en-US" sz="4400" u="sng" dirty="0" smtClean="0"/>
          </a:p>
          <a:p>
            <a:pPr algn="ctr">
              <a:buNone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 you already know about:</a:t>
            </a:r>
          </a:p>
          <a:p>
            <a:pPr algn="ctr">
              <a:buNone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Risk factors? </a:t>
            </a:r>
          </a:p>
          <a:p>
            <a:pPr algn="ctr">
              <a:buNone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Warning signs?</a:t>
            </a:r>
          </a:p>
          <a:p>
            <a:pPr algn="ctr">
              <a:buNone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Protective factors?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3600" dirty="0" smtClean="0"/>
              <a:t>List on flip chart and post on wall when finished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Suicidal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41437"/>
            <a:ext cx="7086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Suicide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Suicide Attempt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Suicide Ideation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Suicide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Ones we miss…..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34% disclosed their intent to die by suicide to at least one person</a:t>
            </a:r>
          </a:p>
          <a:p>
            <a:r>
              <a:rPr lang="en-US" dirty="0" smtClean="0"/>
              <a:t>66% did not</a:t>
            </a:r>
          </a:p>
          <a:p>
            <a:r>
              <a:rPr lang="en-US" dirty="0" smtClean="0"/>
              <a:t>73% who died DID NOT mention intent or ideation during last contact with a professional</a:t>
            </a:r>
          </a:p>
          <a:p>
            <a:r>
              <a:rPr lang="en-US" dirty="0" smtClean="0"/>
              <a:t>Those who did, mentioned intent/ideation to:</a:t>
            </a:r>
          </a:p>
          <a:p>
            <a:pPr defTabSz="1143000">
              <a:buNone/>
            </a:pPr>
            <a:r>
              <a:rPr lang="en-US" dirty="0" smtClean="0"/>
              <a:t>		60% spouses</a:t>
            </a:r>
          </a:p>
          <a:p>
            <a:pPr defTabSz="1143000">
              <a:buNone/>
            </a:pPr>
            <a:r>
              <a:rPr lang="en-US" dirty="0" smtClean="0"/>
              <a:t>		50% relatives</a:t>
            </a:r>
          </a:p>
          <a:p>
            <a:pPr defTabSz="1143000">
              <a:buNone/>
            </a:pPr>
            <a:r>
              <a:rPr lang="en-US" dirty="0" smtClean="0"/>
              <a:t>		18% caregivers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Self-Injurious Behavior (SIB)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pPr marL="1203325" lvl="1" indent="-571500">
              <a:buFont typeface="Arial" pitchFamily="34" charset="0"/>
              <a:buChar char="•"/>
            </a:pPr>
            <a:r>
              <a:rPr lang="en-US" sz="4000" dirty="0" smtClean="0"/>
              <a:t>Severe</a:t>
            </a:r>
          </a:p>
          <a:p>
            <a:pPr marL="1203325" lvl="1" indent="-571500">
              <a:buFont typeface="Arial" pitchFamily="34" charset="0"/>
              <a:buChar char="•"/>
            </a:pPr>
            <a:r>
              <a:rPr lang="en-US" sz="4000" dirty="0" smtClean="0"/>
              <a:t>Stereotype</a:t>
            </a:r>
          </a:p>
          <a:p>
            <a:pPr marL="1203325" lvl="1" indent="-571500">
              <a:buFont typeface="Arial" pitchFamily="34" charset="0"/>
              <a:buChar char="•"/>
            </a:pPr>
            <a:r>
              <a:rPr lang="en-US" sz="4000" dirty="0" smtClean="0"/>
              <a:t>Socially Acceptable/ Emblematic</a:t>
            </a:r>
          </a:p>
          <a:p>
            <a:pPr marL="1203325" lvl="1" indent="-571500">
              <a:buFont typeface="Arial" pitchFamily="34" charset="0"/>
              <a:buChar char="•"/>
            </a:pPr>
            <a:r>
              <a:rPr lang="en-US" sz="4000" dirty="0" smtClean="0"/>
              <a:t>Superficial/Moderate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696200" cy="4525963"/>
          </a:xfrm>
        </p:spPr>
        <p:txBody>
          <a:bodyPr/>
          <a:lstStyle/>
          <a:p>
            <a:r>
              <a:rPr lang="en-US" dirty="0" smtClean="0"/>
              <a:t>Attempt suicide much younger than previously thought</a:t>
            </a:r>
          </a:p>
          <a:p>
            <a:r>
              <a:rPr lang="en-US" dirty="0" smtClean="0"/>
              <a:t>Hanging is the most common method</a:t>
            </a:r>
          </a:p>
          <a:p>
            <a:r>
              <a:rPr lang="en-US" dirty="0" smtClean="0"/>
              <a:t>Don’t often express suicidal intent or show signs of depression</a:t>
            </a:r>
          </a:p>
          <a:p>
            <a:r>
              <a:rPr lang="en-US" dirty="0" smtClean="0"/>
              <a:t>Have conflicts with parents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5438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Risk Factors:</a:t>
            </a:r>
          </a:p>
          <a:p>
            <a:pPr lvl="1"/>
            <a:r>
              <a:rPr lang="en-US" dirty="0" smtClean="0"/>
              <a:t>Past attempts/threats</a:t>
            </a:r>
          </a:p>
          <a:p>
            <a:pPr lvl="1"/>
            <a:r>
              <a:rPr lang="en-US" dirty="0" smtClean="0"/>
              <a:t>Past violent aggressive behavior</a:t>
            </a:r>
          </a:p>
          <a:p>
            <a:pPr lvl="1"/>
            <a:r>
              <a:rPr lang="en-US" dirty="0" smtClean="0"/>
              <a:t>Cognitive immaturity/impulsivity</a:t>
            </a:r>
          </a:p>
          <a:p>
            <a:pPr lvl="1"/>
            <a:r>
              <a:rPr lang="en-US" dirty="0" smtClean="0"/>
              <a:t>Little to no supervision  </a:t>
            </a:r>
          </a:p>
          <a:p>
            <a:pPr lvl="1"/>
            <a:r>
              <a:rPr lang="en-US" dirty="0" smtClean="0"/>
              <a:t>Bringing weapons to school</a:t>
            </a:r>
          </a:p>
          <a:p>
            <a:pPr lvl="1"/>
            <a:r>
              <a:rPr lang="en-US" dirty="0" smtClean="0"/>
              <a:t>Recent experience of humiliation/shame</a:t>
            </a:r>
          </a:p>
          <a:p>
            <a:pPr lvl="1"/>
            <a:r>
              <a:rPr lang="en-US" dirty="0" smtClean="0"/>
              <a:t>Bullying</a:t>
            </a:r>
          </a:p>
          <a:p>
            <a:pPr lvl="1"/>
            <a:r>
              <a:rPr lang="en-US" dirty="0" smtClean="0"/>
              <a:t>Victim of abuse/neglect</a:t>
            </a:r>
          </a:p>
          <a:p>
            <a:pPr lvl="1"/>
            <a:r>
              <a:rPr lang="en-US" dirty="0" smtClean="0"/>
              <a:t>Witnessing violence in the home</a:t>
            </a:r>
          </a:p>
          <a:p>
            <a:pPr lvl="1"/>
            <a:r>
              <a:rPr lang="en-US" dirty="0" smtClean="0"/>
              <a:t>Themes of death/preoccupation with violence</a:t>
            </a:r>
          </a:p>
          <a:p>
            <a:pPr lvl="1"/>
            <a:r>
              <a:rPr lang="en-US" dirty="0" smtClean="0"/>
              <a:t>Poor peer relationships</a:t>
            </a:r>
          </a:p>
          <a:p>
            <a:pPr lvl="1"/>
            <a:r>
              <a:rPr lang="en-US" dirty="0" smtClean="0"/>
              <a:t>Vandalism, cruelty to animals, fire setting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in Care (ages 9-11)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High suicidality (ideation, plans and attempts) (26%) </a:t>
            </a:r>
          </a:p>
          <a:p>
            <a:r>
              <a:rPr lang="en-US" sz="3000" dirty="0" smtClean="0"/>
              <a:t>Methods – cutting/stabbing &amp; choking/hanging</a:t>
            </a:r>
          </a:p>
          <a:p>
            <a:r>
              <a:rPr lang="en-US" sz="3000" dirty="0" smtClean="0"/>
              <a:t>Higher risk included:</a:t>
            </a:r>
          </a:p>
          <a:p>
            <a:pPr lvl="1"/>
            <a:r>
              <a:rPr lang="en-US" sz="3000" dirty="0" smtClean="0"/>
              <a:t>Physically</a:t>
            </a:r>
            <a:r>
              <a:rPr lang="en-US" sz="3000" dirty="0"/>
              <a:t>*, sexually or emotionally abused </a:t>
            </a:r>
            <a:endParaRPr lang="en-US" sz="3000" dirty="0" smtClean="0"/>
          </a:p>
          <a:p>
            <a:pPr lvl="1"/>
            <a:r>
              <a:rPr lang="en-US" sz="3000" dirty="0" smtClean="0"/>
              <a:t>Longer period of time in out of home care</a:t>
            </a:r>
          </a:p>
          <a:p>
            <a:pPr lvl="1"/>
            <a:r>
              <a:rPr lang="en-US" sz="3000" dirty="0" smtClean="0"/>
              <a:t>More lifetime household transitions</a:t>
            </a:r>
          </a:p>
          <a:p>
            <a:pPr lvl="1"/>
            <a:r>
              <a:rPr lang="en-US" sz="3000" dirty="0" smtClean="0"/>
              <a:t>Number of prior referrals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What separates those who attempt from those that think about it?</a:t>
            </a:r>
          </a:p>
          <a:p>
            <a:pPr lvl="1"/>
            <a:r>
              <a:rPr lang="en-US" dirty="0" smtClean="0"/>
              <a:t>Substance abuse (12.8 times)</a:t>
            </a:r>
          </a:p>
          <a:p>
            <a:pPr lvl="1"/>
            <a:r>
              <a:rPr lang="en-US" dirty="0" smtClean="0"/>
              <a:t>Enduring hopelessness</a:t>
            </a:r>
          </a:p>
          <a:p>
            <a:pPr lvl="1"/>
            <a:r>
              <a:rPr lang="en-US" dirty="0" smtClean="0"/>
              <a:t>Isolation</a:t>
            </a:r>
          </a:p>
          <a:p>
            <a:pPr lvl="1"/>
            <a:r>
              <a:rPr lang="en-US" dirty="0" smtClean="0"/>
              <a:t>Reluctance to discuss suicidal thoughts</a:t>
            </a:r>
          </a:p>
          <a:p>
            <a:pPr lvl="1"/>
            <a:r>
              <a:rPr lang="en-US" dirty="0" smtClean="0"/>
              <a:t>Psychopathology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Risk Factors for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Previous suicide attempt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Mental Illness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Imitation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Family history of suicide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Sexual orientation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Sexual abuse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 stressors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Incarceration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Friends  (most important protective factor)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Supportive parent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School relationships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237" t="23627" r="10381" b="23626"/>
          <a:stretch/>
        </p:blipFill>
        <p:spPr>
          <a:xfrm>
            <a:off x="990600" y="2136228"/>
            <a:ext cx="7543800" cy="3121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2057400" y="1295400"/>
            <a:ext cx="4625649" cy="4843298"/>
            <a:chOff x="2286000" y="660400"/>
            <a:chExt cx="4092249" cy="4284800"/>
          </a:xfrm>
        </p:grpSpPr>
        <p:grpSp>
          <p:nvGrpSpPr>
            <p:cNvPr id="4" name="Group 25"/>
            <p:cNvGrpSpPr/>
            <p:nvPr/>
          </p:nvGrpSpPr>
          <p:grpSpPr>
            <a:xfrm>
              <a:off x="3486150" y="2057400"/>
              <a:ext cx="1695450" cy="1495425"/>
              <a:chOff x="6705600" y="4191000"/>
              <a:chExt cx="1695450" cy="1495425"/>
            </a:xfrm>
          </p:grpSpPr>
          <p:pic>
            <p:nvPicPr>
              <p:cNvPr id="49" name="Picture 48" descr="whit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705600" y="4191000"/>
                <a:ext cx="1695450" cy="1495425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7169118" y="4707880"/>
                <a:ext cx="768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Boys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18"/>
            <p:cNvGrpSpPr/>
            <p:nvPr/>
          </p:nvGrpSpPr>
          <p:grpSpPr>
            <a:xfrm>
              <a:off x="2286000" y="1371600"/>
              <a:ext cx="1644324" cy="1440000"/>
              <a:chOff x="2286000" y="1371600"/>
              <a:chExt cx="1644324" cy="1440000"/>
            </a:xfrm>
          </p:grpSpPr>
          <p:pic>
            <p:nvPicPr>
              <p:cNvPr id="47" name="Picture 6" descr="green.png"/>
              <p:cNvPicPr>
                <a:picLocks noChangeAspect="1"/>
              </p:cNvPicPr>
              <p:nvPr/>
            </p:nvPicPr>
            <p:blipFill>
              <a:blip r:embed="rId3" cstate="print">
                <a:lum contrast="40000"/>
              </a:blip>
              <a:stretch>
                <a:fillRect/>
              </a:stretch>
            </p:blipFill>
            <p:spPr>
              <a:xfrm>
                <a:off x="2286000" y="13716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8" name="TextBox 10"/>
              <p:cNvSpPr txBox="1"/>
              <p:nvPr/>
            </p:nvSpPr>
            <p:spPr>
              <a:xfrm>
                <a:off x="2603345" y="1860768"/>
                <a:ext cx="1009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LGBTQ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17"/>
            <p:cNvGrpSpPr/>
            <p:nvPr/>
          </p:nvGrpSpPr>
          <p:grpSpPr>
            <a:xfrm>
              <a:off x="3509962" y="660400"/>
              <a:ext cx="1644324" cy="1440000"/>
              <a:chOff x="3505200" y="660400"/>
              <a:chExt cx="1644324" cy="1440000"/>
            </a:xfrm>
          </p:grpSpPr>
          <p:pic>
            <p:nvPicPr>
              <p:cNvPr id="45" name="Picture 8" descr="purple.png"/>
              <p:cNvPicPr>
                <a:picLocks noChangeAspect="1"/>
              </p:cNvPicPr>
              <p:nvPr/>
            </p:nvPicPr>
            <p:blipFill>
              <a:blip r:embed="rId4" cstate="print">
                <a:lum contrast="40000"/>
              </a:blip>
              <a:stretch>
                <a:fillRect/>
              </a:stretch>
            </p:blipFill>
            <p:spPr>
              <a:xfrm>
                <a:off x="3505200" y="6604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6" name="TextBox 11"/>
              <p:cNvSpPr txBox="1"/>
              <p:nvPr/>
            </p:nvSpPr>
            <p:spPr>
              <a:xfrm>
                <a:off x="3639193" y="914400"/>
                <a:ext cx="13763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African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American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19"/>
            <p:cNvGrpSpPr/>
            <p:nvPr/>
          </p:nvGrpSpPr>
          <p:grpSpPr>
            <a:xfrm>
              <a:off x="2286000" y="2793863"/>
              <a:ext cx="1644324" cy="1440000"/>
              <a:chOff x="2286000" y="2793863"/>
              <a:chExt cx="1644324" cy="1440000"/>
            </a:xfrm>
          </p:grpSpPr>
          <p:pic>
            <p:nvPicPr>
              <p:cNvPr id="43" name="Picture 3" descr="red.png"/>
              <p:cNvPicPr>
                <a:picLocks noChangeAspect="1"/>
              </p:cNvPicPr>
              <p:nvPr/>
            </p:nvPicPr>
            <p:blipFill>
              <a:blip r:embed="rId5" cstate="print">
                <a:lum contrast="40000"/>
              </a:blip>
              <a:stretch>
                <a:fillRect/>
              </a:stretch>
            </p:blipFill>
            <p:spPr>
              <a:xfrm>
                <a:off x="2286000" y="2793863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2608667" y="3283031"/>
                <a:ext cx="9989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Bullies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Group 20"/>
            <p:cNvGrpSpPr/>
            <p:nvPr/>
          </p:nvGrpSpPr>
          <p:grpSpPr>
            <a:xfrm>
              <a:off x="3509962" y="3505200"/>
              <a:ext cx="1644324" cy="1440000"/>
              <a:chOff x="3514725" y="3505200"/>
              <a:chExt cx="1644324" cy="1440000"/>
            </a:xfrm>
          </p:grpSpPr>
          <p:pic>
            <p:nvPicPr>
              <p:cNvPr id="41" name="Picture 4" descr="blue.png"/>
              <p:cNvPicPr>
                <a:picLocks noChangeAspect="1"/>
              </p:cNvPicPr>
              <p:nvPr/>
            </p:nvPicPr>
            <p:blipFill>
              <a:blip r:embed="rId6" cstate="print">
                <a:lum contrast="40000"/>
              </a:blip>
              <a:stretch>
                <a:fillRect/>
              </a:stretch>
            </p:blipFill>
            <p:spPr>
              <a:xfrm>
                <a:off x="3514725" y="35052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3816552" y="3994368"/>
                <a:ext cx="1040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Bullied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" name="Group 22"/>
            <p:cNvGrpSpPr/>
            <p:nvPr/>
          </p:nvGrpSpPr>
          <p:grpSpPr>
            <a:xfrm>
              <a:off x="4733925" y="2814638"/>
              <a:ext cx="1644324" cy="1440000"/>
              <a:chOff x="4733925" y="2814638"/>
              <a:chExt cx="1644324" cy="1440000"/>
            </a:xfrm>
          </p:grpSpPr>
          <p:pic>
            <p:nvPicPr>
              <p:cNvPr id="39" name="Picture 7" descr="orange.png"/>
              <p:cNvPicPr>
                <a:picLocks noChangeAspect="1"/>
              </p:cNvPicPr>
              <p:nvPr/>
            </p:nvPicPr>
            <p:blipFill>
              <a:blip r:embed="rId7" cstate="print">
                <a:lum contrast="40000"/>
              </a:blip>
              <a:stretch>
                <a:fillRect/>
              </a:stretch>
            </p:blipFill>
            <p:spPr>
              <a:xfrm>
                <a:off x="4733925" y="2814638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867918" y="3048000"/>
                <a:ext cx="13763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Native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American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" name="Group 23"/>
            <p:cNvGrpSpPr/>
            <p:nvPr/>
          </p:nvGrpSpPr>
          <p:grpSpPr>
            <a:xfrm>
              <a:off x="4714875" y="1390650"/>
              <a:ext cx="1644324" cy="1440000"/>
              <a:chOff x="4714875" y="1390650"/>
              <a:chExt cx="1644324" cy="1440000"/>
            </a:xfrm>
          </p:grpSpPr>
          <p:pic>
            <p:nvPicPr>
              <p:cNvPr id="37" name="Picture 5" descr="brown.png"/>
              <p:cNvPicPr>
                <a:picLocks noChangeAspect="1"/>
              </p:cNvPicPr>
              <p:nvPr/>
            </p:nvPicPr>
            <p:blipFill>
              <a:blip r:embed="rId8" cstate="print">
                <a:lum contrast="40000"/>
              </a:blip>
              <a:stretch>
                <a:fillRect/>
              </a:stretch>
            </p:blipFill>
            <p:spPr>
              <a:xfrm>
                <a:off x="4714875" y="139065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5000191" y="1676400"/>
                <a:ext cx="10736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System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304800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Are these… “Ones We Miss”?</a:t>
            </a:r>
            <a:endParaRPr lang="en-US" dirty="0"/>
          </a:p>
        </p:txBody>
      </p:sp>
      <p:grpSp>
        <p:nvGrpSpPr>
          <p:cNvPr id="13" name="Group 3"/>
          <p:cNvGrpSpPr/>
          <p:nvPr/>
        </p:nvGrpSpPr>
        <p:grpSpPr>
          <a:xfrm>
            <a:off x="2383200" y="1964449"/>
            <a:ext cx="3974048" cy="3505200"/>
            <a:chOff x="6705600" y="4191000"/>
            <a:chExt cx="1695450" cy="1495425"/>
          </a:xfrm>
        </p:grpSpPr>
        <p:pic>
          <p:nvPicPr>
            <p:cNvPr id="5" name="Picture 4" descr="whi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5600" y="4191000"/>
              <a:ext cx="1695450" cy="14954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160729" y="4669851"/>
              <a:ext cx="764917" cy="472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Boys</a:t>
              </a:r>
              <a:endPara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 of attempts to completions:  4,000:1</a:t>
            </a:r>
          </a:p>
          <a:p>
            <a:r>
              <a:rPr lang="en-US" dirty="0" smtClean="0"/>
              <a:t>Suicide attempt is NOT a statistical risk factor</a:t>
            </a:r>
          </a:p>
          <a:p>
            <a:r>
              <a:rPr lang="en-US" dirty="0" smtClean="0"/>
              <a:t>Depressive episode IS a risk factor</a:t>
            </a:r>
          </a:p>
          <a:p>
            <a:r>
              <a:rPr lang="en-US" dirty="0" smtClean="0"/>
              <a:t>Do not always have a precipitating event</a:t>
            </a:r>
          </a:p>
          <a:p>
            <a:r>
              <a:rPr lang="en-US" dirty="0" smtClean="0"/>
              <a:t>May attempt while recovering from depression</a:t>
            </a:r>
          </a:p>
          <a:p>
            <a:r>
              <a:rPr lang="en-US" dirty="0" smtClean="0"/>
              <a:t>Panic attacks ARE a risk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 of attempts to completions:  500:1</a:t>
            </a:r>
          </a:p>
          <a:p>
            <a:r>
              <a:rPr lang="en-US" dirty="0" smtClean="0"/>
              <a:t>Attempts ARE statistical risk factor</a:t>
            </a:r>
          </a:p>
          <a:p>
            <a:r>
              <a:rPr lang="en-US" dirty="0" smtClean="0"/>
              <a:t>Often kill themselves within a few hours of a precipitating event:</a:t>
            </a:r>
          </a:p>
          <a:p>
            <a:pPr marL="1146175" lvl="1"/>
            <a:r>
              <a:rPr lang="en-US" dirty="0" smtClean="0"/>
              <a:t>Anxiety</a:t>
            </a:r>
          </a:p>
          <a:p>
            <a:pPr marL="1146175" lvl="1"/>
            <a:r>
              <a:rPr lang="en-US" dirty="0" smtClean="0"/>
              <a:t>Legal problems, relationships, humiliating experience, etc.</a:t>
            </a:r>
          </a:p>
          <a:p>
            <a:r>
              <a:rPr lang="en-US" dirty="0" smtClean="0"/>
              <a:t>Aggressiveness IS a risk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2057400" y="1295400"/>
            <a:ext cx="4625649" cy="4843298"/>
            <a:chOff x="2286000" y="660400"/>
            <a:chExt cx="4092249" cy="4284800"/>
          </a:xfrm>
        </p:grpSpPr>
        <p:grpSp>
          <p:nvGrpSpPr>
            <p:cNvPr id="4" name="Group 25"/>
            <p:cNvGrpSpPr/>
            <p:nvPr/>
          </p:nvGrpSpPr>
          <p:grpSpPr>
            <a:xfrm>
              <a:off x="3486150" y="2057400"/>
              <a:ext cx="1695450" cy="1495425"/>
              <a:chOff x="6705600" y="4191000"/>
              <a:chExt cx="1695450" cy="1495425"/>
            </a:xfrm>
          </p:grpSpPr>
          <p:pic>
            <p:nvPicPr>
              <p:cNvPr id="49" name="Picture 48" descr="whit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705600" y="4191000"/>
                <a:ext cx="1695450" cy="1495425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7169118" y="4707880"/>
                <a:ext cx="768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Boys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18"/>
            <p:cNvGrpSpPr/>
            <p:nvPr/>
          </p:nvGrpSpPr>
          <p:grpSpPr>
            <a:xfrm>
              <a:off x="2286000" y="1371600"/>
              <a:ext cx="1644324" cy="1440000"/>
              <a:chOff x="2286000" y="1371600"/>
              <a:chExt cx="1644324" cy="1440000"/>
            </a:xfrm>
          </p:grpSpPr>
          <p:pic>
            <p:nvPicPr>
              <p:cNvPr id="47" name="Picture 6" descr="green.png"/>
              <p:cNvPicPr>
                <a:picLocks noChangeAspect="1"/>
              </p:cNvPicPr>
              <p:nvPr/>
            </p:nvPicPr>
            <p:blipFill>
              <a:blip r:embed="rId3" cstate="print">
                <a:lum contrast="40000"/>
              </a:blip>
              <a:stretch>
                <a:fillRect/>
              </a:stretch>
            </p:blipFill>
            <p:spPr>
              <a:xfrm>
                <a:off x="2286000" y="13716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8" name="TextBox 10"/>
              <p:cNvSpPr txBox="1"/>
              <p:nvPr/>
            </p:nvSpPr>
            <p:spPr>
              <a:xfrm>
                <a:off x="2603345" y="1860768"/>
                <a:ext cx="1009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LGBTQ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17"/>
            <p:cNvGrpSpPr/>
            <p:nvPr/>
          </p:nvGrpSpPr>
          <p:grpSpPr>
            <a:xfrm>
              <a:off x="3509962" y="660400"/>
              <a:ext cx="1644324" cy="1440000"/>
              <a:chOff x="3505200" y="660400"/>
              <a:chExt cx="1644324" cy="1440000"/>
            </a:xfrm>
          </p:grpSpPr>
          <p:pic>
            <p:nvPicPr>
              <p:cNvPr id="45" name="Picture 8" descr="purple.png"/>
              <p:cNvPicPr>
                <a:picLocks noChangeAspect="1"/>
              </p:cNvPicPr>
              <p:nvPr/>
            </p:nvPicPr>
            <p:blipFill>
              <a:blip r:embed="rId4" cstate="print">
                <a:lum contrast="40000"/>
              </a:blip>
              <a:stretch>
                <a:fillRect/>
              </a:stretch>
            </p:blipFill>
            <p:spPr>
              <a:xfrm>
                <a:off x="3505200" y="6604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6" name="TextBox 11"/>
              <p:cNvSpPr txBox="1"/>
              <p:nvPr/>
            </p:nvSpPr>
            <p:spPr>
              <a:xfrm>
                <a:off x="3639193" y="914400"/>
                <a:ext cx="13763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African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American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19"/>
            <p:cNvGrpSpPr/>
            <p:nvPr/>
          </p:nvGrpSpPr>
          <p:grpSpPr>
            <a:xfrm>
              <a:off x="2286000" y="2793863"/>
              <a:ext cx="1644324" cy="1440000"/>
              <a:chOff x="2286000" y="2793863"/>
              <a:chExt cx="1644324" cy="1440000"/>
            </a:xfrm>
          </p:grpSpPr>
          <p:pic>
            <p:nvPicPr>
              <p:cNvPr id="43" name="Picture 3" descr="red.png"/>
              <p:cNvPicPr>
                <a:picLocks noChangeAspect="1"/>
              </p:cNvPicPr>
              <p:nvPr/>
            </p:nvPicPr>
            <p:blipFill>
              <a:blip r:embed="rId5" cstate="print">
                <a:lum contrast="40000"/>
              </a:blip>
              <a:stretch>
                <a:fillRect/>
              </a:stretch>
            </p:blipFill>
            <p:spPr>
              <a:xfrm>
                <a:off x="2286000" y="2793863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2608667" y="3283031"/>
                <a:ext cx="9989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Bullies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Group 20"/>
            <p:cNvGrpSpPr/>
            <p:nvPr/>
          </p:nvGrpSpPr>
          <p:grpSpPr>
            <a:xfrm>
              <a:off x="3509962" y="3505200"/>
              <a:ext cx="1644324" cy="1440000"/>
              <a:chOff x="3514725" y="3505200"/>
              <a:chExt cx="1644324" cy="1440000"/>
            </a:xfrm>
          </p:grpSpPr>
          <p:pic>
            <p:nvPicPr>
              <p:cNvPr id="41" name="Picture 4" descr="blue.png"/>
              <p:cNvPicPr>
                <a:picLocks noChangeAspect="1"/>
              </p:cNvPicPr>
              <p:nvPr/>
            </p:nvPicPr>
            <p:blipFill>
              <a:blip r:embed="rId6" cstate="print">
                <a:lum contrast="40000"/>
              </a:blip>
              <a:stretch>
                <a:fillRect/>
              </a:stretch>
            </p:blipFill>
            <p:spPr>
              <a:xfrm>
                <a:off x="3514725" y="35052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3816552" y="3994368"/>
                <a:ext cx="1040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Bullied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" name="Group 22"/>
            <p:cNvGrpSpPr/>
            <p:nvPr/>
          </p:nvGrpSpPr>
          <p:grpSpPr>
            <a:xfrm>
              <a:off x="4733925" y="2814638"/>
              <a:ext cx="1644324" cy="1440000"/>
              <a:chOff x="4733925" y="2814638"/>
              <a:chExt cx="1644324" cy="1440000"/>
            </a:xfrm>
          </p:grpSpPr>
          <p:pic>
            <p:nvPicPr>
              <p:cNvPr id="39" name="Picture 7" descr="orange.png"/>
              <p:cNvPicPr>
                <a:picLocks noChangeAspect="1"/>
              </p:cNvPicPr>
              <p:nvPr/>
            </p:nvPicPr>
            <p:blipFill>
              <a:blip r:embed="rId7" cstate="print">
                <a:lum contrast="40000"/>
              </a:blip>
              <a:stretch>
                <a:fillRect/>
              </a:stretch>
            </p:blipFill>
            <p:spPr>
              <a:xfrm>
                <a:off x="4733925" y="2814638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867918" y="3048000"/>
                <a:ext cx="13763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Native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American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" name="Group 23"/>
            <p:cNvGrpSpPr/>
            <p:nvPr/>
          </p:nvGrpSpPr>
          <p:grpSpPr>
            <a:xfrm>
              <a:off x="4714875" y="1390650"/>
              <a:ext cx="1644324" cy="1440000"/>
              <a:chOff x="4714875" y="1390650"/>
              <a:chExt cx="1644324" cy="1440000"/>
            </a:xfrm>
          </p:grpSpPr>
          <p:pic>
            <p:nvPicPr>
              <p:cNvPr id="37" name="Picture 5" descr="brown.png"/>
              <p:cNvPicPr>
                <a:picLocks noChangeAspect="1"/>
              </p:cNvPicPr>
              <p:nvPr/>
            </p:nvPicPr>
            <p:blipFill>
              <a:blip r:embed="rId8" cstate="print">
                <a:lum contrast="40000"/>
              </a:blip>
              <a:stretch>
                <a:fillRect/>
              </a:stretch>
            </p:blipFill>
            <p:spPr>
              <a:xfrm>
                <a:off x="4714875" y="139065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5000191" y="1676400"/>
                <a:ext cx="10736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System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Are these some of the  “Ones We Miss”?</a:t>
            </a:r>
            <a:endParaRPr lang="en-US" sz="3600" dirty="0"/>
          </a:p>
        </p:txBody>
      </p:sp>
      <p:grpSp>
        <p:nvGrpSpPr>
          <p:cNvPr id="28" name="Group 22"/>
          <p:cNvGrpSpPr/>
          <p:nvPr/>
        </p:nvGrpSpPr>
        <p:grpSpPr>
          <a:xfrm>
            <a:off x="2274724" y="1881937"/>
            <a:ext cx="4191000" cy="3670225"/>
            <a:chOff x="4733925" y="2814638"/>
            <a:chExt cx="1644324" cy="1440000"/>
          </a:xfrm>
        </p:grpSpPr>
        <p:pic>
          <p:nvPicPr>
            <p:cNvPr id="29" name="Picture 28" descr="orange.png"/>
            <p:cNvPicPr>
              <a:picLocks noChangeAspect="1"/>
            </p:cNvPicPr>
            <p:nvPr/>
          </p:nvPicPr>
          <p:blipFill>
            <a:blip r:embed="rId7" cstate="print">
              <a:lum contrast="40000"/>
            </a:blip>
            <a:stretch>
              <a:fillRect/>
            </a:stretch>
          </p:blipFill>
          <p:spPr>
            <a:xfrm>
              <a:off x="4733925" y="2814638"/>
              <a:ext cx="1644324" cy="1440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920193" y="3048000"/>
              <a:ext cx="1271789" cy="779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Native </a:t>
              </a:r>
              <a:br>
                <a:rPr lang="en-US" sz="6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6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American</a:t>
              </a:r>
              <a:endPara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Cardinal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1" t="24225" r="19017" b="28693"/>
          <a:stretch/>
        </p:blipFill>
        <p:spPr bwMode="auto">
          <a:xfrm>
            <a:off x="1219200" y="2133600"/>
            <a:ext cx="6749143" cy="34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5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Native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Loss of cultural identity</a:t>
            </a:r>
          </a:p>
          <a:p>
            <a:r>
              <a:rPr lang="en-US" dirty="0" smtClean="0"/>
              <a:t>Family disruption</a:t>
            </a:r>
          </a:p>
          <a:p>
            <a:r>
              <a:rPr lang="en-US" dirty="0" smtClean="0"/>
              <a:t>Community violence</a:t>
            </a:r>
          </a:p>
          <a:p>
            <a:r>
              <a:rPr lang="en-US" dirty="0" smtClean="0"/>
              <a:t>Family history of substance abuse</a:t>
            </a:r>
          </a:p>
          <a:p>
            <a:r>
              <a:rPr lang="en-US" dirty="0" smtClean="0"/>
              <a:t>Lack of mental health services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Protective Factors for Native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6934200" cy="4525963"/>
          </a:xfrm>
        </p:spPr>
        <p:txBody>
          <a:bodyPr/>
          <a:lstStyle/>
          <a:p>
            <a:endParaRPr lang="en-US" sz="3600" dirty="0" smtClean="0"/>
          </a:p>
          <a:p>
            <a:r>
              <a:rPr lang="en-US" sz="3600" dirty="0" smtClean="0"/>
              <a:t>Culture</a:t>
            </a:r>
          </a:p>
          <a:p>
            <a:r>
              <a:rPr lang="en-US" sz="3600" dirty="0" smtClean="0"/>
              <a:t>Tradition</a:t>
            </a:r>
          </a:p>
          <a:p>
            <a:r>
              <a:rPr lang="en-US" sz="3600" dirty="0" smtClean="0"/>
              <a:t>Community</a:t>
            </a:r>
          </a:p>
          <a:p>
            <a:r>
              <a:rPr lang="en-US" sz="3600" dirty="0" smtClean="0"/>
              <a:t>Family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Richard Cardinal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Risk Factors?</a:t>
            </a:r>
          </a:p>
          <a:p>
            <a:endParaRPr lang="en-US" sz="3600" dirty="0" smtClean="0"/>
          </a:p>
          <a:p>
            <a:r>
              <a:rPr lang="en-US" sz="3600" dirty="0" smtClean="0"/>
              <a:t>Protective Factors?</a:t>
            </a:r>
          </a:p>
          <a:p>
            <a:endParaRPr lang="en-US" sz="3600" dirty="0" smtClean="0"/>
          </a:p>
          <a:p>
            <a:r>
              <a:rPr lang="en-US" sz="3600" dirty="0" smtClean="0"/>
              <a:t>Commonalities to youth in the system today?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2057400" y="1295400"/>
            <a:ext cx="4625649" cy="4843298"/>
            <a:chOff x="2286000" y="660400"/>
            <a:chExt cx="4092249" cy="4284800"/>
          </a:xfrm>
        </p:grpSpPr>
        <p:grpSp>
          <p:nvGrpSpPr>
            <p:cNvPr id="4" name="Group 25"/>
            <p:cNvGrpSpPr/>
            <p:nvPr/>
          </p:nvGrpSpPr>
          <p:grpSpPr>
            <a:xfrm>
              <a:off x="3486150" y="2057400"/>
              <a:ext cx="1695450" cy="1495425"/>
              <a:chOff x="6705600" y="4191000"/>
              <a:chExt cx="1695450" cy="1495425"/>
            </a:xfrm>
          </p:grpSpPr>
          <p:pic>
            <p:nvPicPr>
              <p:cNvPr id="49" name="Picture 48" descr="whit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705600" y="4191000"/>
                <a:ext cx="1695450" cy="1495425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7169118" y="4707880"/>
                <a:ext cx="768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Boys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2286000" y="1371600"/>
              <a:ext cx="1644324" cy="1440000"/>
              <a:chOff x="2286000" y="1371600"/>
              <a:chExt cx="1644324" cy="1440000"/>
            </a:xfrm>
          </p:grpSpPr>
          <p:pic>
            <p:nvPicPr>
              <p:cNvPr id="47" name="Picture 6" descr="green.png"/>
              <p:cNvPicPr>
                <a:picLocks noChangeAspect="1"/>
              </p:cNvPicPr>
              <p:nvPr/>
            </p:nvPicPr>
            <p:blipFill>
              <a:blip r:embed="rId3" cstate="print">
                <a:lum contrast="40000"/>
              </a:blip>
              <a:stretch>
                <a:fillRect/>
              </a:stretch>
            </p:blipFill>
            <p:spPr>
              <a:xfrm>
                <a:off x="2286000" y="13716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8" name="TextBox 10"/>
              <p:cNvSpPr txBox="1"/>
              <p:nvPr/>
            </p:nvSpPr>
            <p:spPr>
              <a:xfrm>
                <a:off x="2603345" y="1860768"/>
                <a:ext cx="1009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LGBTQ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17"/>
            <p:cNvGrpSpPr/>
            <p:nvPr/>
          </p:nvGrpSpPr>
          <p:grpSpPr>
            <a:xfrm>
              <a:off x="3509962" y="660400"/>
              <a:ext cx="1644324" cy="1440000"/>
              <a:chOff x="3505200" y="660400"/>
              <a:chExt cx="1644324" cy="1440000"/>
            </a:xfrm>
          </p:grpSpPr>
          <p:pic>
            <p:nvPicPr>
              <p:cNvPr id="45" name="Picture 8" descr="purple.png"/>
              <p:cNvPicPr>
                <a:picLocks noChangeAspect="1"/>
              </p:cNvPicPr>
              <p:nvPr/>
            </p:nvPicPr>
            <p:blipFill>
              <a:blip r:embed="rId4" cstate="print">
                <a:lum contrast="40000"/>
              </a:blip>
              <a:stretch>
                <a:fillRect/>
              </a:stretch>
            </p:blipFill>
            <p:spPr>
              <a:xfrm>
                <a:off x="3505200" y="6604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6" name="TextBox 11"/>
              <p:cNvSpPr txBox="1"/>
              <p:nvPr/>
            </p:nvSpPr>
            <p:spPr>
              <a:xfrm>
                <a:off x="3639193" y="914400"/>
                <a:ext cx="13763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African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American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2286000" y="2793863"/>
              <a:ext cx="1644324" cy="1440000"/>
              <a:chOff x="2286000" y="2793863"/>
              <a:chExt cx="1644324" cy="1440000"/>
            </a:xfrm>
          </p:grpSpPr>
          <p:pic>
            <p:nvPicPr>
              <p:cNvPr id="43" name="Picture 3" descr="red.png"/>
              <p:cNvPicPr>
                <a:picLocks noChangeAspect="1"/>
              </p:cNvPicPr>
              <p:nvPr/>
            </p:nvPicPr>
            <p:blipFill>
              <a:blip r:embed="rId5" cstate="print">
                <a:lum contrast="40000"/>
              </a:blip>
              <a:stretch>
                <a:fillRect/>
              </a:stretch>
            </p:blipFill>
            <p:spPr>
              <a:xfrm>
                <a:off x="2286000" y="2793863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2608667" y="3283031"/>
                <a:ext cx="9989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Bullies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20"/>
            <p:cNvGrpSpPr/>
            <p:nvPr/>
          </p:nvGrpSpPr>
          <p:grpSpPr>
            <a:xfrm>
              <a:off x="3509962" y="3505200"/>
              <a:ext cx="1644324" cy="1440000"/>
              <a:chOff x="3514725" y="3505200"/>
              <a:chExt cx="1644324" cy="1440000"/>
            </a:xfrm>
          </p:grpSpPr>
          <p:pic>
            <p:nvPicPr>
              <p:cNvPr id="41" name="Picture 4" descr="blue.png"/>
              <p:cNvPicPr>
                <a:picLocks noChangeAspect="1"/>
              </p:cNvPicPr>
              <p:nvPr/>
            </p:nvPicPr>
            <p:blipFill>
              <a:blip r:embed="rId6" cstate="print">
                <a:lum contrast="40000"/>
              </a:blip>
              <a:stretch>
                <a:fillRect/>
              </a:stretch>
            </p:blipFill>
            <p:spPr>
              <a:xfrm>
                <a:off x="3514725" y="35052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3816552" y="3994368"/>
                <a:ext cx="1040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Bullied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4733925" y="2814638"/>
              <a:ext cx="1644324" cy="1440000"/>
              <a:chOff x="4733925" y="2814638"/>
              <a:chExt cx="1644324" cy="1440000"/>
            </a:xfrm>
          </p:grpSpPr>
          <p:pic>
            <p:nvPicPr>
              <p:cNvPr id="39" name="Picture 7" descr="orange.png"/>
              <p:cNvPicPr>
                <a:picLocks noChangeAspect="1"/>
              </p:cNvPicPr>
              <p:nvPr/>
            </p:nvPicPr>
            <p:blipFill>
              <a:blip r:embed="rId7" cstate="print">
                <a:lum contrast="40000"/>
              </a:blip>
              <a:stretch>
                <a:fillRect/>
              </a:stretch>
            </p:blipFill>
            <p:spPr>
              <a:xfrm>
                <a:off x="4733925" y="2814638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867918" y="3048000"/>
                <a:ext cx="13763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Native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American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Group 23"/>
            <p:cNvGrpSpPr/>
            <p:nvPr/>
          </p:nvGrpSpPr>
          <p:grpSpPr>
            <a:xfrm>
              <a:off x="4714875" y="1390650"/>
              <a:ext cx="1644324" cy="1440000"/>
              <a:chOff x="4714875" y="1390650"/>
              <a:chExt cx="1644324" cy="1440000"/>
            </a:xfrm>
          </p:grpSpPr>
          <p:pic>
            <p:nvPicPr>
              <p:cNvPr id="37" name="Picture 5" descr="brown.png"/>
              <p:cNvPicPr>
                <a:picLocks noChangeAspect="1"/>
              </p:cNvPicPr>
              <p:nvPr/>
            </p:nvPicPr>
            <p:blipFill>
              <a:blip r:embed="rId8" cstate="print">
                <a:lum contrast="40000"/>
              </a:blip>
              <a:stretch>
                <a:fillRect/>
              </a:stretch>
            </p:blipFill>
            <p:spPr>
              <a:xfrm>
                <a:off x="4714875" y="139065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5000191" y="1676400"/>
                <a:ext cx="10736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System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Are these some of the  “Ones We Miss”?</a:t>
            </a:r>
            <a:endParaRPr lang="en-US" sz="3600" dirty="0"/>
          </a:p>
        </p:txBody>
      </p:sp>
      <p:grpSp>
        <p:nvGrpSpPr>
          <p:cNvPr id="28" name="Group 17"/>
          <p:cNvGrpSpPr/>
          <p:nvPr/>
        </p:nvGrpSpPr>
        <p:grpSpPr>
          <a:xfrm>
            <a:off x="2238426" y="1850149"/>
            <a:ext cx="4263596" cy="3733800"/>
            <a:chOff x="3505200" y="660400"/>
            <a:chExt cx="1644324" cy="1440000"/>
          </a:xfrm>
        </p:grpSpPr>
        <p:pic>
          <p:nvPicPr>
            <p:cNvPr id="31" name="Picture 30" descr="purple.png"/>
            <p:cNvPicPr>
              <a:picLocks noChangeAspect="1"/>
            </p:cNvPicPr>
            <p:nvPr/>
          </p:nvPicPr>
          <p:blipFill>
            <a:blip r:embed="rId4" cstate="print">
              <a:lum contrast="40000"/>
            </a:blip>
            <a:stretch>
              <a:fillRect/>
            </a:stretch>
          </p:blipFill>
          <p:spPr>
            <a:xfrm>
              <a:off x="3505200" y="660400"/>
              <a:ext cx="1644324" cy="1440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717423" y="914400"/>
              <a:ext cx="1219879" cy="747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African </a:t>
              </a:r>
              <a:br>
                <a:rPr lang="en-US" sz="6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6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American</a:t>
              </a:r>
              <a:endPara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Risk Factors for African American 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Age</a:t>
            </a:r>
          </a:p>
          <a:p>
            <a:pPr lvl="0"/>
            <a:r>
              <a:rPr lang="en-US" dirty="0" smtClean="0"/>
              <a:t>Marital </a:t>
            </a:r>
            <a:r>
              <a:rPr lang="en-US" dirty="0"/>
              <a:t>status </a:t>
            </a:r>
          </a:p>
          <a:p>
            <a:pPr lvl="0"/>
            <a:r>
              <a:rPr lang="en-US" dirty="0"/>
              <a:t>Family conflict</a:t>
            </a:r>
          </a:p>
          <a:p>
            <a:pPr lvl="0"/>
            <a:r>
              <a:rPr lang="en-US" dirty="0"/>
              <a:t>Acculturation </a:t>
            </a:r>
          </a:p>
          <a:p>
            <a:pPr lvl="0"/>
            <a:r>
              <a:rPr lang="en-US" dirty="0" smtClean="0"/>
              <a:t>Hopelessness</a:t>
            </a:r>
            <a:r>
              <a:rPr lang="en-US" dirty="0"/>
              <a:t>, racism and discrimination </a:t>
            </a:r>
            <a:endParaRPr lang="en-US" dirty="0" smtClean="0"/>
          </a:p>
          <a:p>
            <a:pPr lvl="0"/>
            <a:r>
              <a:rPr lang="en-US" dirty="0" smtClean="0"/>
              <a:t>Access </a:t>
            </a:r>
            <a:r>
              <a:rPr lang="en-US" dirty="0"/>
              <a:t>to and use of mental health </a:t>
            </a:r>
            <a:r>
              <a:rPr lang="en-US" dirty="0" smtClean="0"/>
              <a:t>services</a:t>
            </a:r>
          </a:p>
          <a:p>
            <a:pPr lvl="0"/>
            <a:r>
              <a:rPr lang="en-US" dirty="0" smtClean="0"/>
              <a:t>Access to firearms</a:t>
            </a:r>
          </a:p>
          <a:p>
            <a:pPr lvl="0"/>
            <a:r>
              <a:rPr lang="en-US" dirty="0" smtClean="0"/>
              <a:t>Gender/cultural role expectations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449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600" dirty="0" smtClean="0"/>
              <a:t>“We </a:t>
            </a:r>
            <a:r>
              <a:rPr lang="en-US" sz="6600" dirty="0"/>
              <a:t>need to stop the ignorance, stop the intolerance, stop the stigma, and stop the </a:t>
            </a:r>
            <a:r>
              <a:rPr lang="en-US" sz="6600" dirty="0" smtClean="0"/>
              <a:t>silence” </a:t>
            </a:r>
            <a:r>
              <a:rPr lang="en-US" sz="1500" dirty="0" smtClean="0"/>
              <a:t>Kevin Breel</a:t>
            </a:r>
            <a:endParaRPr lang="en-US" sz="1500" b="1" i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Protective Factors for African American 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Social and economic support</a:t>
            </a:r>
          </a:p>
          <a:p>
            <a:r>
              <a:rPr lang="en-US" dirty="0" smtClean="0"/>
              <a:t>Black identity</a:t>
            </a:r>
          </a:p>
          <a:p>
            <a:r>
              <a:rPr lang="en-US" dirty="0" smtClean="0"/>
              <a:t>Geographic location</a:t>
            </a:r>
          </a:p>
          <a:p>
            <a:r>
              <a:rPr lang="en-US" dirty="0" smtClean="0"/>
              <a:t>Connection to family, community and social institutions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2057400" y="1295400"/>
            <a:ext cx="4625649" cy="4843298"/>
            <a:chOff x="2286000" y="660400"/>
            <a:chExt cx="4092249" cy="4284800"/>
          </a:xfrm>
        </p:grpSpPr>
        <p:grpSp>
          <p:nvGrpSpPr>
            <p:cNvPr id="4" name="Group 25"/>
            <p:cNvGrpSpPr/>
            <p:nvPr/>
          </p:nvGrpSpPr>
          <p:grpSpPr>
            <a:xfrm>
              <a:off x="3486150" y="2057400"/>
              <a:ext cx="1695450" cy="1495425"/>
              <a:chOff x="6705600" y="4191000"/>
              <a:chExt cx="1695450" cy="1495425"/>
            </a:xfrm>
          </p:grpSpPr>
          <p:pic>
            <p:nvPicPr>
              <p:cNvPr id="49" name="Picture 48" descr="whit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705600" y="4191000"/>
                <a:ext cx="1695450" cy="1495425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7169118" y="4707880"/>
                <a:ext cx="768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Boys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2286000" y="1371600"/>
              <a:ext cx="1644324" cy="1440000"/>
              <a:chOff x="2286000" y="1371600"/>
              <a:chExt cx="1644324" cy="1440000"/>
            </a:xfrm>
          </p:grpSpPr>
          <p:pic>
            <p:nvPicPr>
              <p:cNvPr id="47" name="Picture 6" descr="green.png"/>
              <p:cNvPicPr>
                <a:picLocks noChangeAspect="1"/>
              </p:cNvPicPr>
              <p:nvPr/>
            </p:nvPicPr>
            <p:blipFill>
              <a:blip r:embed="rId3" cstate="print">
                <a:lum contrast="40000"/>
              </a:blip>
              <a:stretch>
                <a:fillRect/>
              </a:stretch>
            </p:blipFill>
            <p:spPr>
              <a:xfrm>
                <a:off x="2286000" y="13716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8" name="TextBox 10"/>
              <p:cNvSpPr txBox="1"/>
              <p:nvPr/>
            </p:nvSpPr>
            <p:spPr>
              <a:xfrm>
                <a:off x="2603345" y="1860768"/>
                <a:ext cx="1009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LGBTQ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17"/>
            <p:cNvGrpSpPr/>
            <p:nvPr/>
          </p:nvGrpSpPr>
          <p:grpSpPr>
            <a:xfrm>
              <a:off x="3509962" y="660400"/>
              <a:ext cx="1644324" cy="1440000"/>
              <a:chOff x="3505200" y="660400"/>
              <a:chExt cx="1644324" cy="1440000"/>
            </a:xfrm>
          </p:grpSpPr>
          <p:pic>
            <p:nvPicPr>
              <p:cNvPr id="45" name="Picture 8" descr="purple.png"/>
              <p:cNvPicPr>
                <a:picLocks noChangeAspect="1"/>
              </p:cNvPicPr>
              <p:nvPr/>
            </p:nvPicPr>
            <p:blipFill>
              <a:blip r:embed="rId4" cstate="print">
                <a:lum contrast="40000"/>
              </a:blip>
              <a:stretch>
                <a:fillRect/>
              </a:stretch>
            </p:blipFill>
            <p:spPr>
              <a:xfrm>
                <a:off x="3505200" y="6604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6" name="TextBox 11"/>
              <p:cNvSpPr txBox="1"/>
              <p:nvPr/>
            </p:nvSpPr>
            <p:spPr>
              <a:xfrm>
                <a:off x="3639193" y="914400"/>
                <a:ext cx="13763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African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American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2286000" y="2793863"/>
              <a:ext cx="1644324" cy="1440000"/>
              <a:chOff x="2286000" y="2793863"/>
              <a:chExt cx="1644324" cy="1440000"/>
            </a:xfrm>
          </p:grpSpPr>
          <p:pic>
            <p:nvPicPr>
              <p:cNvPr id="43" name="Picture 3" descr="red.png"/>
              <p:cNvPicPr>
                <a:picLocks noChangeAspect="1"/>
              </p:cNvPicPr>
              <p:nvPr/>
            </p:nvPicPr>
            <p:blipFill>
              <a:blip r:embed="rId5" cstate="print">
                <a:lum contrast="40000"/>
              </a:blip>
              <a:stretch>
                <a:fillRect/>
              </a:stretch>
            </p:blipFill>
            <p:spPr>
              <a:xfrm>
                <a:off x="2286000" y="2793863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2608667" y="3283031"/>
                <a:ext cx="9989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Bullies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20"/>
            <p:cNvGrpSpPr/>
            <p:nvPr/>
          </p:nvGrpSpPr>
          <p:grpSpPr>
            <a:xfrm>
              <a:off x="3509962" y="3505200"/>
              <a:ext cx="1644324" cy="1440000"/>
              <a:chOff x="3514725" y="3505200"/>
              <a:chExt cx="1644324" cy="1440000"/>
            </a:xfrm>
          </p:grpSpPr>
          <p:pic>
            <p:nvPicPr>
              <p:cNvPr id="41" name="Picture 4" descr="blue.png"/>
              <p:cNvPicPr>
                <a:picLocks noChangeAspect="1"/>
              </p:cNvPicPr>
              <p:nvPr/>
            </p:nvPicPr>
            <p:blipFill>
              <a:blip r:embed="rId6" cstate="print">
                <a:lum contrast="40000"/>
              </a:blip>
              <a:stretch>
                <a:fillRect/>
              </a:stretch>
            </p:blipFill>
            <p:spPr>
              <a:xfrm>
                <a:off x="3514725" y="35052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3816552" y="3994368"/>
                <a:ext cx="1040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Bullied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4733925" y="2814638"/>
              <a:ext cx="1644324" cy="1440000"/>
              <a:chOff x="4733925" y="2814638"/>
              <a:chExt cx="1644324" cy="1440000"/>
            </a:xfrm>
          </p:grpSpPr>
          <p:pic>
            <p:nvPicPr>
              <p:cNvPr id="39" name="Picture 7" descr="orange.png"/>
              <p:cNvPicPr>
                <a:picLocks noChangeAspect="1"/>
              </p:cNvPicPr>
              <p:nvPr/>
            </p:nvPicPr>
            <p:blipFill>
              <a:blip r:embed="rId7" cstate="print">
                <a:lum contrast="40000"/>
              </a:blip>
              <a:stretch>
                <a:fillRect/>
              </a:stretch>
            </p:blipFill>
            <p:spPr>
              <a:xfrm>
                <a:off x="4733925" y="2814638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867918" y="3048000"/>
                <a:ext cx="13763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Native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American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Group 23"/>
            <p:cNvGrpSpPr/>
            <p:nvPr/>
          </p:nvGrpSpPr>
          <p:grpSpPr>
            <a:xfrm>
              <a:off x="4714875" y="1390650"/>
              <a:ext cx="1644324" cy="1440000"/>
              <a:chOff x="4714875" y="1390650"/>
              <a:chExt cx="1644324" cy="1440000"/>
            </a:xfrm>
          </p:grpSpPr>
          <p:pic>
            <p:nvPicPr>
              <p:cNvPr id="37" name="Picture 5" descr="brown.png"/>
              <p:cNvPicPr>
                <a:picLocks noChangeAspect="1"/>
              </p:cNvPicPr>
              <p:nvPr/>
            </p:nvPicPr>
            <p:blipFill>
              <a:blip r:embed="rId8" cstate="print">
                <a:lum contrast="40000"/>
              </a:blip>
              <a:stretch>
                <a:fillRect/>
              </a:stretch>
            </p:blipFill>
            <p:spPr>
              <a:xfrm>
                <a:off x="4714875" y="139065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5000191" y="1676400"/>
                <a:ext cx="10736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System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Are these some of the  “Ones We Miss”?</a:t>
            </a:r>
            <a:endParaRPr lang="en-US" sz="3600" dirty="0"/>
          </a:p>
        </p:txBody>
      </p:sp>
      <p:grpSp>
        <p:nvGrpSpPr>
          <p:cNvPr id="28" name="Group 18"/>
          <p:cNvGrpSpPr/>
          <p:nvPr/>
        </p:nvGrpSpPr>
        <p:grpSpPr>
          <a:xfrm>
            <a:off x="2194921" y="1812049"/>
            <a:ext cx="4350607" cy="3810000"/>
            <a:chOff x="2286000" y="1371600"/>
            <a:chExt cx="1644324" cy="1440000"/>
          </a:xfrm>
        </p:grpSpPr>
        <p:pic>
          <p:nvPicPr>
            <p:cNvPr id="29" name="Picture 28" descr="green.png"/>
            <p:cNvPicPr>
              <a:picLocks noChangeAspect="1"/>
            </p:cNvPicPr>
            <p:nvPr/>
          </p:nvPicPr>
          <p:blipFill>
            <a:blip r:embed="rId3" cstate="print">
              <a:lum contrast="40000"/>
            </a:blip>
            <a:stretch>
              <a:fillRect/>
            </a:stretch>
          </p:blipFill>
          <p:spPr>
            <a:xfrm>
              <a:off x="2286000" y="1371600"/>
              <a:ext cx="1644324" cy="1440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644753" y="1860768"/>
              <a:ext cx="926820" cy="418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LGBTQ</a:t>
              </a:r>
              <a:endPara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LGBTQ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Extremely high rate of depression, suicidal thoughts, and suicide attempts</a:t>
            </a:r>
          </a:p>
          <a:p>
            <a:r>
              <a:rPr lang="en-US" dirty="0"/>
              <a:t>49% of LGB students reported seriously considering suicide in </a:t>
            </a:r>
            <a:r>
              <a:rPr lang="en-US" dirty="0" smtClean="0"/>
              <a:t>2013</a:t>
            </a:r>
          </a:p>
          <a:p>
            <a:r>
              <a:rPr lang="en-US" dirty="0"/>
              <a:t>28% of LGB students reported attempting suicide in </a:t>
            </a:r>
            <a:r>
              <a:rPr lang="en-US" dirty="0" smtClean="0"/>
              <a:t>2013</a:t>
            </a:r>
          </a:p>
          <a:p>
            <a:r>
              <a:rPr lang="en-US" dirty="0"/>
              <a:t>14% of LGB students reported suffering injuries related to suicide attempts that required medical treatment </a:t>
            </a:r>
            <a:r>
              <a:rPr lang="en-US" dirty="0" smtClean="0"/>
              <a:t> in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LGBTQ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Homophobia</a:t>
            </a:r>
          </a:p>
          <a:p>
            <a:pPr lvl="0"/>
            <a:r>
              <a:rPr lang="en-US" dirty="0"/>
              <a:t>LGBT Youth’s perception of </a:t>
            </a:r>
            <a:r>
              <a:rPr lang="en-US" dirty="0" smtClean="0"/>
              <a:t>homophobia</a:t>
            </a:r>
            <a:endParaRPr lang="en-US" dirty="0"/>
          </a:p>
          <a:p>
            <a:pPr lvl="0"/>
            <a:r>
              <a:rPr lang="en-US" dirty="0"/>
              <a:t>High rates of bullying and violence in schools</a:t>
            </a:r>
          </a:p>
          <a:p>
            <a:pPr lvl="0"/>
            <a:r>
              <a:rPr lang="en-US" dirty="0"/>
              <a:t>High rates of alcohol/drug use</a:t>
            </a:r>
          </a:p>
          <a:p>
            <a:pPr lvl="0"/>
            <a:r>
              <a:rPr lang="en-US" dirty="0"/>
              <a:t>High rates of sexually transmitted infections</a:t>
            </a:r>
          </a:p>
          <a:p>
            <a:pPr lvl="0"/>
            <a:r>
              <a:rPr lang="en-US" dirty="0"/>
              <a:t>High rates of homelessness/”couch surfing”</a:t>
            </a:r>
          </a:p>
          <a:p>
            <a:pPr lvl="0"/>
            <a:r>
              <a:rPr lang="en-US" dirty="0"/>
              <a:t>Gender nonconformity</a:t>
            </a:r>
          </a:p>
          <a:p>
            <a:pPr lvl="0"/>
            <a:r>
              <a:rPr lang="en-US" dirty="0"/>
              <a:t>Internal conflict about sexual orientation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Risk Factors for LGBTQ Youth,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Time of coming out/early coming out</a:t>
            </a:r>
          </a:p>
          <a:p>
            <a:pPr lvl="0"/>
            <a:r>
              <a:rPr lang="en-US" dirty="0"/>
              <a:t>Low family connectedness</a:t>
            </a:r>
          </a:p>
          <a:p>
            <a:pPr lvl="0"/>
            <a:r>
              <a:rPr lang="en-US" dirty="0"/>
              <a:t>Lack of adult caring</a:t>
            </a:r>
          </a:p>
          <a:p>
            <a:pPr lvl="0"/>
            <a:r>
              <a:rPr lang="en-US" dirty="0"/>
              <a:t>Unsafe school</a:t>
            </a:r>
          </a:p>
          <a:p>
            <a:pPr lvl="0"/>
            <a:r>
              <a:rPr lang="en-US" dirty="0"/>
              <a:t>Family rejection</a:t>
            </a:r>
          </a:p>
          <a:p>
            <a:pPr lvl="0"/>
            <a:r>
              <a:rPr lang="en-US" dirty="0"/>
              <a:t>Victimization</a:t>
            </a:r>
          </a:p>
          <a:p>
            <a:pPr lvl="0"/>
            <a:r>
              <a:rPr lang="en-US" dirty="0"/>
              <a:t>Stigma and discrimination</a:t>
            </a:r>
          </a:p>
          <a:p>
            <a:pPr lvl="0"/>
            <a:r>
              <a:rPr lang="en-US" dirty="0"/>
              <a:t>Ethnicity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Protective Factors for LGBTQ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Family support and acceptance</a:t>
            </a:r>
          </a:p>
          <a:p>
            <a:pPr lvl="0"/>
            <a:r>
              <a:rPr lang="en-US" dirty="0"/>
              <a:t>Family connectedness</a:t>
            </a:r>
          </a:p>
          <a:p>
            <a:pPr lvl="0"/>
            <a:r>
              <a:rPr lang="en-US" dirty="0"/>
              <a:t>Caring adults</a:t>
            </a:r>
          </a:p>
          <a:p>
            <a:pPr lvl="0"/>
            <a:r>
              <a:rPr lang="en-US" dirty="0"/>
              <a:t>Positive role models</a:t>
            </a:r>
          </a:p>
          <a:p>
            <a:pPr lvl="0"/>
            <a:r>
              <a:rPr lang="en-US" dirty="0"/>
              <a:t>Positive peer groups</a:t>
            </a:r>
          </a:p>
          <a:p>
            <a:pPr lvl="0"/>
            <a:r>
              <a:rPr lang="en-US" dirty="0"/>
              <a:t>Strong sense of self and self esteem</a:t>
            </a:r>
          </a:p>
          <a:p>
            <a:pPr lvl="0"/>
            <a:r>
              <a:rPr lang="en-US" dirty="0"/>
              <a:t>Engagement in school and community activities</a:t>
            </a:r>
          </a:p>
          <a:p>
            <a:pPr lvl="0"/>
            <a:r>
              <a:rPr lang="en-US" dirty="0"/>
              <a:t>Safe schools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>
            <a:hlinkClick r:id="rId2"/>
          </p:cNvPr>
          <p:cNvPicPr/>
          <p:nvPr/>
        </p:nvPicPr>
        <p:blipFill>
          <a:blip r:embed="rId3" cstate="print"/>
          <a:srcRect l="8278" t="38051" r="47220" b="24045"/>
          <a:stretch>
            <a:fillRect/>
          </a:stretch>
        </p:blipFill>
        <p:spPr bwMode="auto">
          <a:xfrm>
            <a:off x="1694201" y="1981200"/>
            <a:ext cx="59257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/>
          <p:nvPr/>
        </p:nvGrpSpPr>
        <p:grpSpPr>
          <a:xfrm>
            <a:off x="2057400" y="1295400"/>
            <a:ext cx="4625649" cy="4843298"/>
            <a:chOff x="2286000" y="660400"/>
            <a:chExt cx="4092249" cy="4284800"/>
          </a:xfrm>
        </p:grpSpPr>
        <p:grpSp>
          <p:nvGrpSpPr>
            <p:cNvPr id="4" name="Group 25"/>
            <p:cNvGrpSpPr/>
            <p:nvPr/>
          </p:nvGrpSpPr>
          <p:grpSpPr>
            <a:xfrm>
              <a:off x="3486150" y="2057400"/>
              <a:ext cx="1695450" cy="1495425"/>
              <a:chOff x="6705600" y="4191000"/>
              <a:chExt cx="1695450" cy="1495425"/>
            </a:xfrm>
          </p:grpSpPr>
          <p:pic>
            <p:nvPicPr>
              <p:cNvPr id="49" name="Picture 48" descr="white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705600" y="4191000"/>
                <a:ext cx="1695450" cy="1495425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7169118" y="4707880"/>
                <a:ext cx="7684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Boys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2286000" y="1371600"/>
              <a:ext cx="1644324" cy="1440000"/>
              <a:chOff x="2286000" y="1371600"/>
              <a:chExt cx="1644324" cy="1440000"/>
            </a:xfrm>
          </p:grpSpPr>
          <p:pic>
            <p:nvPicPr>
              <p:cNvPr id="47" name="Picture 6" descr="green.png"/>
              <p:cNvPicPr>
                <a:picLocks noChangeAspect="1"/>
              </p:cNvPicPr>
              <p:nvPr/>
            </p:nvPicPr>
            <p:blipFill>
              <a:blip r:embed="rId3" cstate="print">
                <a:lum contrast="40000"/>
              </a:blip>
              <a:stretch>
                <a:fillRect/>
              </a:stretch>
            </p:blipFill>
            <p:spPr>
              <a:xfrm>
                <a:off x="2286000" y="13716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8" name="TextBox 10"/>
              <p:cNvSpPr txBox="1"/>
              <p:nvPr/>
            </p:nvSpPr>
            <p:spPr>
              <a:xfrm>
                <a:off x="2603345" y="1860768"/>
                <a:ext cx="1009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LGBTQ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17"/>
            <p:cNvGrpSpPr/>
            <p:nvPr/>
          </p:nvGrpSpPr>
          <p:grpSpPr>
            <a:xfrm>
              <a:off x="3509962" y="660400"/>
              <a:ext cx="1644324" cy="1440000"/>
              <a:chOff x="3505200" y="660400"/>
              <a:chExt cx="1644324" cy="1440000"/>
            </a:xfrm>
          </p:grpSpPr>
          <p:pic>
            <p:nvPicPr>
              <p:cNvPr id="45" name="Picture 8" descr="purple.png"/>
              <p:cNvPicPr>
                <a:picLocks noChangeAspect="1"/>
              </p:cNvPicPr>
              <p:nvPr/>
            </p:nvPicPr>
            <p:blipFill>
              <a:blip r:embed="rId4" cstate="print">
                <a:lum contrast="40000"/>
              </a:blip>
              <a:stretch>
                <a:fillRect/>
              </a:stretch>
            </p:blipFill>
            <p:spPr>
              <a:xfrm>
                <a:off x="3505200" y="6604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6" name="TextBox 11"/>
              <p:cNvSpPr txBox="1"/>
              <p:nvPr/>
            </p:nvSpPr>
            <p:spPr>
              <a:xfrm>
                <a:off x="3639193" y="914400"/>
                <a:ext cx="13763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African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American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2286000" y="2793863"/>
              <a:ext cx="1644324" cy="1440000"/>
              <a:chOff x="2286000" y="2793863"/>
              <a:chExt cx="1644324" cy="1440000"/>
            </a:xfrm>
          </p:grpSpPr>
          <p:pic>
            <p:nvPicPr>
              <p:cNvPr id="43" name="Picture 3" descr="red.png"/>
              <p:cNvPicPr>
                <a:picLocks noChangeAspect="1"/>
              </p:cNvPicPr>
              <p:nvPr/>
            </p:nvPicPr>
            <p:blipFill>
              <a:blip r:embed="rId5" cstate="print">
                <a:lum contrast="40000"/>
              </a:blip>
              <a:stretch>
                <a:fillRect/>
              </a:stretch>
            </p:blipFill>
            <p:spPr>
              <a:xfrm>
                <a:off x="2286000" y="2793863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2608667" y="3283031"/>
                <a:ext cx="9989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Bullies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20"/>
            <p:cNvGrpSpPr/>
            <p:nvPr/>
          </p:nvGrpSpPr>
          <p:grpSpPr>
            <a:xfrm>
              <a:off x="3509962" y="3505200"/>
              <a:ext cx="1644324" cy="1440000"/>
              <a:chOff x="3514725" y="3505200"/>
              <a:chExt cx="1644324" cy="1440000"/>
            </a:xfrm>
          </p:grpSpPr>
          <p:pic>
            <p:nvPicPr>
              <p:cNvPr id="41" name="Picture 4" descr="blue.png"/>
              <p:cNvPicPr>
                <a:picLocks noChangeAspect="1"/>
              </p:cNvPicPr>
              <p:nvPr/>
            </p:nvPicPr>
            <p:blipFill>
              <a:blip r:embed="rId6" cstate="print">
                <a:lum contrast="40000"/>
              </a:blip>
              <a:stretch>
                <a:fillRect/>
              </a:stretch>
            </p:blipFill>
            <p:spPr>
              <a:xfrm>
                <a:off x="3514725" y="35052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3816552" y="3994368"/>
                <a:ext cx="1040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Bullied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4733925" y="2814638"/>
              <a:ext cx="1644324" cy="1440000"/>
              <a:chOff x="4733925" y="2814638"/>
              <a:chExt cx="1644324" cy="1440000"/>
            </a:xfrm>
          </p:grpSpPr>
          <p:pic>
            <p:nvPicPr>
              <p:cNvPr id="39" name="Picture 7" descr="orange.png"/>
              <p:cNvPicPr>
                <a:picLocks noChangeAspect="1"/>
              </p:cNvPicPr>
              <p:nvPr/>
            </p:nvPicPr>
            <p:blipFill>
              <a:blip r:embed="rId7" cstate="print">
                <a:lum contrast="40000"/>
              </a:blip>
              <a:stretch>
                <a:fillRect/>
              </a:stretch>
            </p:blipFill>
            <p:spPr>
              <a:xfrm>
                <a:off x="4733925" y="2814638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867918" y="3048000"/>
                <a:ext cx="13763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Native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American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Group 23"/>
            <p:cNvGrpSpPr/>
            <p:nvPr/>
          </p:nvGrpSpPr>
          <p:grpSpPr>
            <a:xfrm>
              <a:off x="4714875" y="1390650"/>
              <a:ext cx="1644324" cy="1440000"/>
              <a:chOff x="4714875" y="1390650"/>
              <a:chExt cx="1644324" cy="1440000"/>
            </a:xfrm>
          </p:grpSpPr>
          <p:pic>
            <p:nvPicPr>
              <p:cNvPr id="37" name="Picture 5" descr="brown.png"/>
              <p:cNvPicPr>
                <a:picLocks noChangeAspect="1"/>
              </p:cNvPicPr>
              <p:nvPr/>
            </p:nvPicPr>
            <p:blipFill>
              <a:blip r:embed="rId8" cstate="print">
                <a:lum contrast="40000"/>
              </a:blip>
              <a:stretch>
                <a:fillRect/>
              </a:stretch>
            </p:blipFill>
            <p:spPr>
              <a:xfrm>
                <a:off x="4714875" y="139065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5000191" y="1676400"/>
                <a:ext cx="10736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:b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System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Are these some of the  “Ones We Miss”?</a:t>
            </a:r>
            <a:endParaRPr lang="en-US" sz="3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381000" y="1828800"/>
            <a:ext cx="8400019" cy="3962400"/>
            <a:chOff x="381000" y="1828800"/>
            <a:chExt cx="8400019" cy="3962400"/>
          </a:xfrm>
        </p:grpSpPr>
        <p:grpSp>
          <p:nvGrpSpPr>
            <p:cNvPr id="28" name="Group 19"/>
            <p:cNvGrpSpPr/>
            <p:nvPr/>
          </p:nvGrpSpPr>
          <p:grpSpPr>
            <a:xfrm>
              <a:off x="381000" y="1828800"/>
              <a:ext cx="4437619" cy="3886200"/>
              <a:chOff x="1213059" y="3104451"/>
              <a:chExt cx="1644324" cy="1440000"/>
            </a:xfrm>
          </p:grpSpPr>
          <p:pic>
            <p:nvPicPr>
              <p:cNvPr id="31" name="Picture 30" descr="red.png"/>
              <p:cNvPicPr>
                <a:picLocks noChangeAspect="1"/>
              </p:cNvPicPr>
              <p:nvPr/>
            </p:nvPicPr>
            <p:blipFill>
              <a:blip r:embed="rId5" cstate="print">
                <a:lum contrast="40000"/>
              </a:blip>
              <a:stretch>
                <a:fillRect/>
              </a:stretch>
            </p:blipFill>
            <p:spPr>
              <a:xfrm>
                <a:off x="1213059" y="3104451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580118" y="3584451"/>
                <a:ext cx="898217" cy="410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Bullies</a:t>
                </a:r>
                <a:endParaRPr 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3" name="Group 20"/>
            <p:cNvGrpSpPr/>
            <p:nvPr/>
          </p:nvGrpSpPr>
          <p:grpSpPr>
            <a:xfrm>
              <a:off x="4343400" y="1905000"/>
              <a:ext cx="4437619" cy="3886200"/>
              <a:chOff x="3514725" y="3505200"/>
              <a:chExt cx="1644324" cy="1440000"/>
            </a:xfrm>
          </p:grpSpPr>
          <p:pic>
            <p:nvPicPr>
              <p:cNvPr id="34" name="Picture 33" descr="blue.png"/>
              <p:cNvPicPr>
                <a:picLocks noChangeAspect="1"/>
              </p:cNvPicPr>
              <p:nvPr/>
            </p:nvPicPr>
            <p:blipFill>
              <a:blip r:embed="rId6" cstate="print">
                <a:lum contrast="40000"/>
              </a:blip>
              <a:stretch>
                <a:fillRect/>
              </a:stretch>
            </p:blipFill>
            <p:spPr>
              <a:xfrm>
                <a:off x="3514725" y="3505200"/>
                <a:ext cx="1644324" cy="14400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3866990" y="3994368"/>
                <a:ext cx="939795" cy="410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Bullied</a:t>
                </a:r>
                <a:endParaRPr 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Bullied and the Bullies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b="1" dirty="0" smtClean="0"/>
              <a:t>Definition of Bullying: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FF0000"/>
                </a:solidFill>
              </a:rPr>
              <a:t>Unwanted</a:t>
            </a:r>
            <a:r>
              <a:rPr lang="en-US" sz="3500" dirty="0"/>
              <a:t> a</a:t>
            </a:r>
            <a:r>
              <a:rPr lang="en-US" sz="3500" i="1" dirty="0"/>
              <a:t>ggressive behavior that is intentional and that involves a real or perceived imbalance of power or strength.</a:t>
            </a:r>
            <a:r>
              <a:rPr lang="en-US" sz="3500" dirty="0"/>
              <a:t> The behavior is repeated, or has the potential to be repeated, over time</a:t>
            </a:r>
            <a:endParaRPr lang="en-US" sz="3500" u="sng" dirty="0" smtClean="0"/>
          </a:p>
          <a:p>
            <a:pPr marL="0" indent="0">
              <a:buNone/>
            </a:pPr>
            <a:endParaRPr lang="en-US" i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300" i="1" u="sng" dirty="0" smtClean="0">
                <a:solidFill>
                  <a:srgbClr val="FF0000"/>
                </a:solidFill>
              </a:rPr>
              <a:t>Physical</a:t>
            </a:r>
            <a:r>
              <a:rPr lang="en-US" sz="3300" i="1" dirty="0" smtClean="0">
                <a:solidFill>
                  <a:srgbClr val="FF0000"/>
                </a:solidFill>
              </a:rPr>
              <a:t>:  hitting, tripping, breaking possessions </a:t>
            </a:r>
          </a:p>
          <a:p>
            <a:pPr marL="0" indent="0">
              <a:buNone/>
            </a:pPr>
            <a:r>
              <a:rPr lang="en-US" sz="3300" i="1" u="sng" dirty="0" smtClean="0">
                <a:solidFill>
                  <a:srgbClr val="FF0000"/>
                </a:solidFill>
              </a:rPr>
              <a:t>Verbal</a:t>
            </a:r>
            <a:r>
              <a:rPr lang="en-US" sz="3300" i="1" dirty="0" smtClean="0">
                <a:solidFill>
                  <a:srgbClr val="FF0000"/>
                </a:solidFill>
              </a:rPr>
              <a:t>:  name calling, threatening, taunting</a:t>
            </a:r>
          </a:p>
          <a:p>
            <a:pPr marL="0" indent="0">
              <a:buNone/>
            </a:pPr>
            <a:r>
              <a:rPr lang="en-US" sz="3300" i="1" u="sng" dirty="0" smtClean="0">
                <a:solidFill>
                  <a:srgbClr val="FF0000"/>
                </a:solidFill>
              </a:rPr>
              <a:t>Social/Relational</a:t>
            </a:r>
            <a:r>
              <a:rPr lang="en-US" sz="3300" i="1" dirty="0" smtClean="0">
                <a:solidFill>
                  <a:srgbClr val="FF0000"/>
                </a:solidFill>
              </a:rPr>
              <a:t>: shunning, gossip/rumors, cyber bullying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Profile of a Bullied Child/Adolescent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800" dirty="0" smtClean="0"/>
              <a:t>The </a:t>
            </a:r>
            <a:r>
              <a:rPr lang="en-US" sz="4800" b="1" dirty="0" smtClean="0"/>
              <a:t>Passive</a:t>
            </a:r>
            <a:r>
              <a:rPr lang="en-US" sz="4800" dirty="0" smtClean="0"/>
              <a:t> Victim</a:t>
            </a:r>
          </a:p>
          <a:p>
            <a:pPr>
              <a:buNone/>
            </a:pPr>
            <a:r>
              <a:rPr lang="en-US" dirty="0" smtClean="0"/>
              <a:t>                                        </a:t>
            </a:r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en-US" sz="4800" dirty="0" smtClean="0"/>
              <a:t>The </a:t>
            </a:r>
            <a:r>
              <a:rPr lang="en-US" sz="4800" b="1" dirty="0" smtClean="0"/>
              <a:t>Provocative</a:t>
            </a:r>
            <a:r>
              <a:rPr lang="en-US" sz="4800" dirty="0" smtClean="0"/>
              <a:t> Victim</a:t>
            </a:r>
          </a:p>
          <a:p>
            <a:pPr algn="ctr">
              <a:buNone/>
            </a:pPr>
            <a:r>
              <a:rPr lang="en-US" dirty="0" smtClean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know?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men than women die by suicide</a:t>
            </a:r>
          </a:p>
          <a:p>
            <a:r>
              <a:rPr lang="en-US" dirty="0" smtClean="0"/>
              <a:t>More women than men attempt suicide</a:t>
            </a:r>
          </a:p>
          <a:p>
            <a:r>
              <a:rPr lang="en-US" dirty="0" smtClean="0"/>
              <a:t>Suicide is the 10</a:t>
            </a:r>
            <a:r>
              <a:rPr lang="en-US" baseline="30000" dirty="0" smtClean="0"/>
              <a:t>th</a:t>
            </a:r>
            <a:r>
              <a:rPr lang="en-US" dirty="0" smtClean="0"/>
              <a:t> ranking cause of death for all ages</a:t>
            </a:r>
          </a:p>
          <a:p>
            <a:r>
              <a:rPr lang="en-US" dirty="0" smtClean="0"/>
              <a:t>Suicide is the 2</a:t>
            </a:r>
            <a:r>
              <a:rPr lang="en-US" baseline="30000" dirty="0" smtClean="0"/>
              <a:t>nd</a:t>
            </a:r>
            <a:r>
              <a:rPr lang="en-US" dirty="0" smtClean="0"/>
              <a:t> ranking cause of death for 15-24 year olds</a:t>
            </a:r>
          </a:p>
          <a:p>
            <a:r>
              <a:rPr lang="en-US" dirty="0" smtClean="0"/>
              <a:t>An average of one young person, ages 10-24, kills themselves every 1 hour and 43 minutes </a:t>
            </a:r>
          </a:p>
          <a:p>
            <a:r>
              <a:rPr lang="en-US" dirty="0" smtClean="0"/>
              <a:t>There are an estimated 25 attempts for every death by suicide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LGBTQ Youth and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300" u="sng" dirty="0"/>
              <a:t>LGBTQ Youth:</a:t>
            </a:r>
          </a:p>
          <a:p>
            <a:pPr algn="ctr"/>
            <a:r>
              <a:rPr lang="en-US" dirty="0"/>
              <a:t>Teens bullied 26 times/day</a:t>
            </a:r>
          </a:p>
          <a:p>
            <a:pPr algn="ctr"/>
            <a:r>
              <a:rPr lang="en-US" dirty="0"/>
              <a:t>31% threatened or injured last year</a:t>
            </a:r>
          </a:p>
          <a:p>
            <a:pPr algn="ctr"/>
            <a:r>
              <a:rPr lang="en-US" dirty="0"/>
              <a:t>Impairs their education	</a:t>
            </a:r>
          </a:p>
          <a:p>
            <a:pPr algn="ctr"/>
            <a:r>
              <a:rPr lang="en-US" dirty="0"/>
              <a:t>2-4 times as likely to attempt suicide</a:t>
            </a:r>
          </a:p>
          <a:p>
            <a:pPr algn="ctr"/>
            <a:r>
              <a:rPr lang="en-US" dirty="0"/>
              <a:t>28% drop out of school</a:t>
            </a:r>
          </a:p>
          <a:p>
            <a:pPr algn="ctr"/>
            <a:r>
              <a:rPr lang="en-US" dirty="0"/>
              <a:t>4 of 5 say they don’t know ONE supportive person at 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17637"/>
            <a:ext cx="73914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Bullies are usually “loners”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have low self-esteem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Bullying is the same as conflict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bullying is physical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isn’t serious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likely to happen in urban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likely to happen on the bus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kids who are bullied tell an adult.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Bullied kids learn to deal with it on their own.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Risk Factors for Those Involved in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algn="ctr"/>
            <a:r>
              <a:rPr lang="en-US" sz="3600" dirty="0" smtClean="0"/>
              <a:t>Bullies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algn="ctr"/>
            <a:r>
              <a:rPr lang="en-US" sz="3600" dirty="0" smtClean="0"/>
              <a:t>Victims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algn="ctr"/>
            <a:r>
              <a:rPr lang="en-US" sz="3600" dirty="0" smtClean="0"/>
              <a:t>Bully-Victims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Protective Factors for Those Involved in 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General </a:t>
            </a:r>
            <a:r>
              <a:rPr lang="en-US" dirty="0"/>
              <a:t>Protective Factors: </a:t>
            </a:r>
          </a:p>
          <a:p>
            <a:pPr lvl="0"/>
            <a:r>
              <a:rPr lang="en-US" dirty="0"/>
              <a:t>School connection</a:t>
            </a:r>
          </a:p>
          <a:p>
            <a:pPr lvl="0"/>
            <a:r>
              <a:rPr lang="en-US" dirty="0"/>
              <a:t>Family Outreach</a:t>
            </a:r>
          </a:p>
          <a:p>
            <a:pPr lvl="0"/>
            <a:r>
              <a:rPr lang="en-US" dirty="0"/>
              <a:t>Healthy problem coping skills</a:t>
            </a:r>
          </a:p>
          <a:p>
            <a:pPr lvl="0"/>
            <a:r>
              <a:rPr lang="en-US" dirty="0"/>
              <a:t>Identification of students in need of mental and behavioral health services</a:t>
            </a:r>
          </a:p>
          <a:p>
            <a:pPr lvl="0"/>
            <a:r>
              <a:rPr lang="en-US" dirty="0"/>
              <a:t>Implementation of effective and inclusive anti-bullying policies, rather than conflict resolution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i="1" dirty="0" smtClean="0"/>
              <a:t>Of children in your care (past or present)…</a:t>
            </a:r>
          </a:p>
          <a:p>
            <a:pPr marL="457200" lvl="1" indent="0">
              <a:buNone/>
            </a:pPr>
            <a:endParaRPr lang="en-US" sz="3200" i="1" dirty="0" smtClean="0"/>
          </a:p>
          <a:p>
            <a:pPr marL="1600200" lvl="1">
              <a:buFont typeface="Wingdings" pitchFamily="2" charset="2"/>
              <a:buChar char="q"/>
            </a:pPr>
            <a:r>
              <a:rPr lang="en-US" sz="3200" dirty="0" smtClean="0"/>
              <a:t>	Which youth are “at risk”? </a:t>
            </a:r>
          </a:p>
          <a:p>
            <a:pPr marL="1600200" lvl="1">
              <a:buNone/>
            </a:pPr>
            <a:endParaRPr lang="en-US" sz="3200" dirty="0" smtClean="0"/>
          </a:p>
          <a:p>
            <a:pPr marL="1600200" lvl="1">
              <a:buFont typeface="Wingdings" pitchFamily="2" charset="2"/>
              <a:buChar char="q"/>
            </a:pPr>
            <a:r>
              <a:rPr lang="en-US" sz="3200" dirty="0" smtClean="0"/>
              <a:t>	Identify </a:t>
            </a:r>
            <a:r>
              <a:rPr lang="en-US" sz="3200" b="1" dirty="0" smtClean="0"/>
              <a:t>specific risk factors</a:t>
            </a:r>
          </a:p>
          <a:p>
            <a:pPr marL="1600200" lvl="1">
              <a:buNone/>
            </a:pPr>
            <a:endParaRPr lang="en-US" sz="3200" dirty="0"/>
          </a:p>
          <a:p>
            <a:pPr marL="1600200" lvl="1">
              <a:buFont typeface="Wingdings" pitchFamily="2" charset="2"/>
              <a:buChar char="q"/>
            </a:pPr>
            <a:r>
              <a:rPr lang="en-US" sz="3200" dirty="0" smtClean="0"/>
              <a:t>	Identify </a:t>
            </a:r>
            <a:r>
              <a:rPr lang="en-US" sz="3200" b="1" dirty="0"/>
              <a:t>p</a:t>
            </a:r>
            <a:r>
              <a:rPr lang="en-US" sz="3200" b="1" dirty="0" smtClean="0"/>
              <a:t>rotective </a:t>
            </a:r>
            <a:r>
              <a:rPr lang="en-US" sz="3200" b="1" dirty="0"/>
              <a:t>f</a:t>
            </a:r>
            <a:r>
              <a:rPr lang="en-US" sz="3200" b="1" dirty="0" smtClean="0"/>
              <a:t>actors</a:t>
            </a:r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 Model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Ask the question(s)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Listen and respond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Act or refer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05" y="1752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will have 5 minutes to interview and practice asking the difficult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Now, what do you do with </a:t>
            </a:r>
            <a:r>
              <a:rPr lang="en-US" dirty="0"/>
              <a:t>w</a:t>
            </a:r>
            <a:r>
              <a:rPr lang="en-US" dirty="0" smtClean="0"/>
              <a:t>hat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u="sng" dirty="0" smtClean="0"/>
              <a:t>Large </a:t>
            </a:r>
            <a:r>
              <a:rPr lang="en-US" sz="3500" u="sng" dirty="0"/>
              <a:t>group discussion</a:t>
            </a:r>
          </a:p>
          <a:p>
            <a:pPr marL="0" indent="0" algn="ctr">
              <a:buNone/>
            </a:pPr>
            <a:endParaRPr lang="en-US" sz="2000" b="1" u="sng" dirty="0" smtClean="0">
              <a:ln w="12700">
                <a:noFill/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Who will you have on your team?</a:t>
            </a:r>
          </a:p>
          <a:p>
            <a:pPr lvl="1">
              <a:buFont typeface="Arial" pitchFamily="34" charset="0"/>
              <a:buChar char="•"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Who makes the decision regarding the “act/refer”?</a:t>
            </a:r>
          </a:p>
          <a:p>
            <a:pPr marL="457200" lvl="1" indent="0">
              <a:buNone/>
            </a:pPr>
            <a:endParaRPr lang="en-US" b="1" dirty="0" smtClean="0">
              <a:ln w="12700">
                <a:noFill/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752" y="274638"/>
            <a:ext cx="7242048" cy="1325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Suicide in Wisconsin</a:t>
            </a:r>
          </a:p>
          <a:p>
            <a:r>
              <a:rPr lang="en-US" dirty="0" smtClean="0"/>
              <a:t>Risk factors</a:t>
            </a:r>
          </a:p>
          <a:p>
            <a:r>
              <a:rPr lang="en-US" dirty="0" smtClean="0"/>
              <a:t>Warning signs</a:t>
            </a:r>
          </a:p>
          <a:p>
            <a:r>
              <a:rPr lang="en-US" dirty="0" smtClean="0"/>
              <a:t>Protective factors</a:t>
            </a:r>
          </a:p>
          <a:p>
            <a:r>
              <a:rPr lang="en-US" dirty="0" smtClean="0"/>
              <a:t>The “ones we miss”</a:t>
            </a:r>
          </a:p>
          <a:p>
            <a:r>
              <a:rPr lang="en-US" dirty="0" smtClean="0"/>
              <a:t>Special risks for children and youth in care</a:t>
            </a:r>
          </a:p>
          <a:p>
            <a:r>
              <a:rPr lang="en-US" dirty="0" smtClean="0"/>
              <a:t>How to ask the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Bullied and Beautiful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39867" r="61481" b="14596"/>
          <a:stretch/>
        </p:blipFill>
        <p:spPr bwMode="auto">
          <a:xfrm>
            <a:off x="1981200" y="1905000"/>
            <a:ext cx="4934857" cy="37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7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know?: Wisconsin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Wisconsin’s suicide rate (at 13.1) is higher than the national average (of 12.7) (2011).</a:t>
            </a:r>
          </a:p>
          <a:p>
            <a:r>
              <a:rPr lang="en-US" dirty="0" smtClean="0"/>
              <a:t>51% of decedents had a current mental health problem and 43% were currently receiving mental health treatment</a:t>
            </a:r>
            <a:endParaRPr lang="en-US" dirty="0"/>
          </a:p>
          <a:p>
            <a:r>
              <a:rPr lang="en-US" dirty="0" smtClean="0"/>
              <a:t>24% of decedents had a history of suicide attempts and 34% disclosed their intent to die by suicide to at least one person</a:t>
            </a:r>
          </a:p>
          <a:p>
            <a:pPr algn="ctr">
              <a:buNone/>
            </a:pPr>
            <a:r>
              <a:rPr lang="en-US" b="1" dirty="0" smtClean="0"/>
              <a:t>What would this mean to you?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www.afsp.org</a:t>
            </a:r>
            <a:r>
              <a:rPr lang="en-US" sz="2800" dirty="0" smtClean="0"/>
              <a:t> (American Foundation for Suicide Prev.)</a:t>
            </a:r>
          </a:p>
          <a:p>
            <a:pPr>
              <a:buNone/>
            </a:pPr>
            <a:r>
              <a:rPr lang="en-US" sz="2800" dirty="0" smtClean="0">
                <a:hlinkClick r:id="rId3"/>
              </a:rPr>
              <a:t>www.sprc.org</a:t>
            </a:r>
            <a:r>
              <a:rPr lang="en-US" sz="2800" dirty="0" smtClean="0"/>
              <a:t> (Suicide Prev. Resource Center)</a:t>
            </a:r>
          </a:p>
          <a:p>
            <a:pPr>
              <a:buNone/>
            </a:pPr>
            <a:r>
              <a:rPr lang="en-US" sz="2800" dirty="0" smtClean="0">
                <a:hlinkClick r:id="rId4"/>
              </a:rPr>
              <a:t>www.mhawisconsin.org</a:t>
            </a:r>
            <a:r>
              <a:rPr lang="en-US" sz="2800" dirty="0" smtClean="0"/>
              <a:t> (Mental Health of WI)</a:t>
            </a:r>
          </a:p>
          <a:p>
            <a:pPr>
              <a:buNone/>
            </a:pPr>
            <a:r>
              <a:rPr lang="en-US" sz="2800" dirty="0" smtClean="0">
                <a:hlinkClick r:id="rId5"/>
              </a:rPr>
              <a:t>www.hopes-wi.org</a:t>
            </a:r>
            <a:r>
              <a:rPr lang="en-US" sz="2800" dirty="0" smtClean="0"/>
              <a:t> (Helping Others Prev. &amp; Educate)</a:t>
            </a:r>
          </a:p>
          <a:p>
            <a:pPr>
              <a:buNone/>
            </a:pPr>
            <a:r>
              <a:rPr lang="en-US" sz="2800" dirty="0" smtClean="0">
                <a:hlinkClick r:id="rId6"/>
              </a:rPr>
              <a:t>www.suicidology.org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hlinkClick r:id="rId7"/>
              </a:rPr>
              <a:t>www.suicidepreventionlifeline.org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hlinkClick r:id="rId8"/>
              </a:rPr>
              <a:t>www.spanusa.org</a:t>
            </a:r>
            <a:r>
              <a:rPr lang="en-US" sz="2800" dirty="0" smtClean="0"/>
              <a:t> (Suicide Prev. Action Network USA)</a:t>
            </a:r>
          </a:p>
          <a:p>
            <a:pPr>
              <a:buNone/>
            </a:pPr>
            <a:r>
              <a:rPr lang="en-US" sz="2800" dirty="0" smtClean="0">
                <a:hlinkClick r:id="rId9"/>
              </a:rPr>
              <a:t>www.nimh.nih.gov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/>
              <a:t> </a:t>
            </a:r>
            <a:r>
              <a:rPr lang="en-US" sz="8000" dirty="0" smtClean="0"/>
              <a:t>  The </a:t>
            </a:r>
            <a:r>
              <a:rPr lang="en-US" sz="8000" dirty="0"/>
              <a:t>One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Gain an understanding of the phenomenology of suicide and its impact on children and adolescents.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Understand the warning signs, risk factors, and protective factors of suicide when working with youth and families.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Gain an understanding of the scope of the problem facing Wisconsin.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an awareness and understanding of who are the “ones </a:t>
            </a:r>
            <a:r>
              <a:rPr lang="en-US" sz="2800" dirty="0"/>
              <a:t>w</a:t>
            </a:r>
            <a:r>
              <a:rPr lang="en-US" sz="2800" dirty="0" smtClean="0"/>
              <a:t>e </a:t>
            </a:r>
            <a:r>
              <a:rPr lang="en-US" sz="2800" dirty="0"/>
              <a:t>m</a:t>
            </a:r>
            <a:r>
              <a:rPr lang="en-US" sz="2800" dirty="0" smtClean="0"/>
              <a:t>iss”, including children in out-of-home care and youth who are bullied.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Burden of Suicide in Wisconsin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Suicide affects an entire community and, because it is a complex issue, it will take a community to work on it.”</a:t>
            </a:r>
          </a:p>
          <a:p>
            <a:pPr marL="0" indent="0" algn="ctr">
              <a:buNone/>
            </a:pPr>
            <a:r>
              <a:rPr lang="en-US" sz="1600" dirty="0"/>
              <a:t>Pat Derer, President, HOPES</a:t>
            </a:r>
          </a:p>
          <a:p>
            <a:pPr marL="0" indent="0" algn="ctr">
              <a:buNone/>
            </a:pPr>
            <a:r>
              <a:rPr lang="en-US" sz="1400" dirty="0"/>
              <a:t>(Helping Others Prevent and Educate about Suicide)</a:t>
            </a:r>
          </a:p>
          <a:p>
            <a:pPr marL="0" indent="0" algn="ctr">
              <a:buNone/>
            </a:pPr>
            <a:endParaRPr lang="en-US" sz="1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Wisconsin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Firearms and strangulation (in even numbers) accounted for over 80% of youth suicides (2007-2011)</a:t>
            </a:r>
          </a:p>
          <a:p>
            <a:r>
              <a:rPr lang="en-US" dirty="0" smtClean="0"/>
              <a:t>6% of Wisconsin high school students report an attempted suicide in 2013</a:t>
            </a:r>
          </a:p>
          <a:p>
            <a:r>
              <a:rPr lang="en-US" dirty="0" smtClean="0"/>
              <a:t>13.2% of Wisconsin high school students report seriously considering suicide and 12.1% had a plan based upon a 2013 survey of high school students</a:t>
            </a:r>
          </a:p>
          <a:p>
            <a:r>
              <a:rPr lang="en-US" dirty="0" smtClean="0"/>
              <a:t>24.6% of Wisconsin high school students reported feeling sad or hopeless almost every day for two </a:t>
            </a:r>
            <a:r>
              <a:rPr lang="en-US" dirty="0"/>
              <a:t>weeks based upon a 2013 survey of high school </a:t>
            </a:r>
            <a:r>
              <a:rPr lang="en-US" dirty="0" smtClean="0"/>
              <a:t>students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Rates of attempts, mortality, and self-reported risk among youth is unacceptably high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 missing?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r>
              <a:rPr lang="en-US" sz="3500" dirty="0" smtClean="0"/>
              <a:t>Male deaths outnumber female deaths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u</a:t>
            </a:r>
            <a:r>
              <a:rPr lang="en-US" sz="3000" dirty="0" smtClean="0"/>
              <a:t>se more lethal methods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a</a:t>
            </a:r>
            <a:r>
              <a:rPr lang="en-US" sz="3000" dirty="0" smtClean="0"/>
              <a:t>re not hospitalized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0248-5B96-4812-B0E3-B0972F557A8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3c6e1e917b34d1f389b240ec62d622ae4d3957"/>
</p:tagLst>
</file>

<file path=ppt/theme/theme1.xml><?xml version="1.0" encoding="utf-8"?>
<a:theme xmlns:a="http://schemas.openxmlformats.org/drawingml/2006/main" name="Suic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Suicide</Template>
  <TotalTime>5555</TotalTime>
  <Words>1591</Words>
  <Application>Microsoft Office PowerPoint</Application>
  <PresentationFormat>On-screen Show (4:3)</PresentationFormat>
  <Paragraphs>399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Suicide</vt:lpstr>
      <vt:lpstr>The Impact of Suicide on Youth and Families</vt:lpstr>
      <vt:lpstr>PowerPoint Presentation</vt:lpstr>
      <vt:lpstr>PowerPoint Presentation</vt:lpstr>
      <vt:lpstr>What do we know? United States</vt:lpstr>
      <vt:lpstr>What do we know?: Wisconsin</vt:lpstr>
      <vt:lpstr>Learning Objectives</vt:lpstr>
      <vt:lpstr>The Burden of Suicide in Wisconsin</vt:lpstr>
      <vt:lpstr>Wisconsin Data</vt:lpstr>
      <vt:lpstr>Who are we missing?</vt:lpstr>
      <vt:lpstr>Risk Factors, Warning Signs and Protective Factors</vt:lpstr>
      <vt:lpstr>Suicidal Behaviors</vt:lpstr>
      <vt:lpstr>Ones we miss…..</vt:lpstr>
      <vt:lpstr>Self-Injurious Behavior (SIB)</vt:lpstr>
      <vt:lpstr>Children</vt:lpstr>
      <vt:lpstr>Children</vt:lpstr>
      <vt:lpstr>Children in Care (ages 9-11)</vt:lpstr>
      <vt:lpstr>Adolescents</vt:lpstr>
      <vt:lpstr>General Risk Factors for Adolescents</vt:lpstr>
      <vt:lpstr>Protective Factors</vt:lpstr>
      <vt:lpstr>Are these… “Ones We Miss”?</vt:lpstr>
      <vt:lpstr>Girls</vt:lpstr>
      <vt:lpstr>Boys</vt:lpstr>
      <vt:lpstr>Are these some of the  “Ones We Miss”?</vt:lpstr>
      <vt:lpstr>Richard Cardinal</vt:lpstr>
      <vt:lpstr>Risk Factors for Native Youth</vt:lpstr>
      <vt:lpstr>Protective Factors for Native Youth</vt:lpstr>
      <vt:lpstr>Richard Cardinal</vt:lpstr>
      <vt:lpstr>Are these some of the  “Ones We Miss”?</vt:lpstr>
      <vt:lpstr>Risk Factors for African American  Youth</vt:lpstr>
      <vt:lpstr>Protective Factors for African American  Youth</vt:lpstr>
      <vt:lpstr>Are these some of the  “Ones We Miss”?</vt:lpstr>
      <vt:lpstr>LGBTQ Youth</vt:lpstr>
      <vt:lpstr>Risk Factors for LGBTQ Youth</vt:lpstr>
      <vt:lpstr>Risk Factors for LGBTQ Youth, cont.</vt:lpstr>
      <vt:lpstr>Protective Factors for LGBTQ Youth</vt:lpstr>
      <vt:lpstr>PowerPoint Presentation</vt:lpstr>
      <vt:lpstr>Are these some of the  “Ones We Miss”?</vt:lpstr>
      <vt:lpstr>The Bullied and the Bullies</vt:lpstr>
      <vt:lpstr>Profile of a Bullied Child/Adolescent</vt:lpstr>
      <vt:lpstr>LGBTQ Youth and Bullying</vt:lpstr>
      <vt:lpstr>Myths</vt:lpstr>
      <vt:lpstr>Risk Factors for Those Involved in Bullying</vt:lpstr>
      <vt:lpstr>Protective Factors for Those Involved in Bullying</vt:lpstr>
      <vt:lpstr>Small Group Discussion</vt:lpstr>
      <vt:lpstr>The Question Model </vt:lpstr>
      <vt:lpstr>Let’s Practice!</vt:lpstr>
      <vt:lpstr>Now, what do you do with what you know?</vt:lpstr>
      <vt:lpstr>Putting it all together</vt:lpstr>
      <vt:lpstr>For the Bullied and Beautiful</vt:lpstr>
      <vt:lpstr>Resources</vt:lpstr>
      <vt:lpstr>PowerPoint Presentation</vt:lpstr>
    </vt:vector>
  </TitlesOfParts>
  <Company>UW-Green Bay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One’s We Miss</dc:title>
  <dc:creator>ISD</dc:creator>
  <cp:lastModifiedBy>Cara Hansen</cp:lastModifiedBy>
  <cp:revision>258</cp:revision>
  <cp:lastPrinted>2015-12-29T19:34:54Z</cp:lastPrinted>
  <dcterms:created xsi:type="dcterms:W3CDTF">2009-12-29T19:10:27Z</dcterms:created>
  <dcterms:modified xsi:type="dcterms:W3CDTF">2016-09-30T15:18:44Z</dcterms:modified>
</cp:coreProperties>
</file>